
<file path=[Content_Types].xml><?xml version="1.0" encoding="utf-8"?>
<Types xmlns="http://schemas.openxmlformats.org/package/2006/content-types">
  <Default Extension="jpeg" ContentType="image/jpeg"/>
  <Default Extension="tiff" ContentType="image/tiff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sldIdLst>
    <p:sldId id="306" r:id="rId4"/>
    <p:sldId id="308" r:id="rId6"/>
    <p:sldId id="256" r:id="rId7"/>
    <p:sldId id="257" r:id="rId8"/>
    <p:sldId id="258" r:id="rId9"/>
    <p:sldId id="259" r:id="rId10"/>
    <p:sldId id="260" r:id="rId11"/>
    <p:sldId id="261" r:id="rId12"/>
    <p:sldId id="262" r:id="rId13"/>
    <p:sldId id="350" r:id="rId14"/>
    <p:sldId id="383" r:id="rId15"/>
    <p:sldId id="263" r:id="rId16"/>
    <p:sldId id="264" r:id="rId17"/>
    <p:sldId id="265" r:id="rId18"/>
    <p:sldId id="266" r:id="rId19"/>
    <p:sldId id="267" r:id="rId20"/>
    <p:sldId id="268" r:id="rId21"/>
    <p:sldId id="352" r:id="rId22"/>
    <p:sldId id="384" r:id="rId23"/>
    <p:sldId id="351" r:id="rId24"/>
    <p:sldId id="353" r:id="rId25"/>
    <p:sldId id="269" r:id="rId26"/>
    <p:sldId id="270" r:id="rId27"/>
    <p:sldId id="271" r:id="rId28"/>
    <p:sldId id="385" r:id="rId29"/>
    <p:sldId id="310" r:id="rId30"/>
    <p:sldId id="311" r:id="rId31"/>
    <p:sldId id="312" r:id="rId32"/>
    <p:sldId id="272" r:id="rId33"/>
    <p:sldId id="275" r:id="rId34"/>
    <p:sldId id="273" r:id="rId35"/>
    <p:sldId id="276" r:id="rId36"/>
    <p:sldId id="278" r:id="rId37"/>
    <p:sldId id="279" r:id="rId38"/>
    <p:sldId id="280" r:id="rId39"/>
    <p:sldId id="313" r:id="rId40"/>
    <p:sldId id="281" r:id="rId41"/>
    <p:sldId id="282" r:id="rId42"/>
    <p:sldId id="283" r:id="rId43"/>
    <p:sldId id="295" r:id="rId44"/>
    <p:sldId id="285" r:id="rId45"/>
    <p:sldId id="286" r:id="rId46"/>
    <p:sldId id="287" r:id="rId47"/>
    <p:sldId id="293" r:id="rId48"/>
    <p:sldId id="417" r:id="rId4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2566" autoAdjust="0"/>
  </p:normalViewPr>
  <p:slideViewPr>
    <p:cSldViewPr snapToGrid="0">
      <p:cViewPr varScale="1">
        <p:scale>
          <a:sx n="45" d="100"/>
          <a:sy n="45" d="100"/>
        </p:scale>
        <p:origin x="2098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2" Type="http://schemas.openxmlformats.org/officeDocument/2006/relationships/tableStyles" Target="tableStyles.xml"/><Relationship Id="rId51" Type="http://schemas.openxmlformats.org/officeDocument/2006/relationships/viewProps" Target="viewProps.xml"/><Relationship Id="rId50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4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 panose="020B0604020202020204"/>
              </a:rPr>
              <a:t>点击鼠标移动幻灯片</a:t>
            </a: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 panose="020B0604020202020204"/>
              </a:rPr>
              <a:t>点击编辑备注格式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 panose="02020603050405020304"/>
              </a:rPr>
              <a:t> </a:t>
            </a:r>
            <a:endParaRPr lang="en-US" sz="1400" b="0" strike="noStrike" spc="-1">
              <a:latin typeface="Times New Roman" panose="02020603050405020304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 panose="02020603050405020304"/>
              </a:rPr>
              <a:t> </a:t>
            </a:r>
            <a:endParaRPr lang="en-US" sz="1400" b="0" strike="noStrike" spc="-1">
              <a:latin typeface="Times New Roman" panose="02020603050405020304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 panose="02020603050405020304"/>
              </a:rPr>
              <a:t> </a:t>
            </a:r>
            <a:endParaRPr lang="en-US" sz="1400" b="0" strike="noStrike" spc="-1">
              <a:latin typeface="Times New Roman" panose="02020603050405020304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5875E824-2AEF-4204-8ACB-55C43B7E6CFE}" type="slidenum">
              <a:rPr lang="en-US" sz="1400" b="0" strike="noStrike" spc="-1">
                <a:latin typeface="Times New Roman" panose="02020603050405020304"/>
              </a:rPr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56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5900" indent="-215900">
              <a:lnSpc>
                <a:spcPct val="100000"/>
              </a:lnSpc>
            </a:pPr>
            <a:r>
              <a:rPr lang="en-US" sz="2000" b="0" strike="noStrike" spc="-1" dirty="0" err="1">
                <a:latin typeface="Arial" panose="020B0604020202020204"/>
              </a:rPr>
              <a:t>意味着：代码评级为C，无法转正</a:t>
            </a:r>
            <a:endParaRPr lang="en-US"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lang="en-US" sz="2000" b="0" strike="noStrike" spc="-1" dirty="0" err="1">
                <a:latin typeface="Arial" panose="020B0604020202020204"/>
              </a:rPr>
              <a:t>为什么我们这么看重代码质量</a:t>
            </a:r>
            <a:r>
              <a:rPr lang="en-US" sz="2000" b="0" strike="noStrike" spc="-1" dirty="0">
                <a:latin typeface="Arial" panose="020B0604020202020204"/>
              </a:rPr>
              <a:t>？</a:t>
            </a:r>
            <a:endParaRPr lang="en-US"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lang="en-US" sz="2000" b="0" strike="noStrike" spc="-1" dirty="0">
                <a:latin typeface="Arial" panose="020B0604020202020204"/>
              </a:rPr>
              <a:t>因为我们的行业是IT基础架构。基础架构是上层业务的基础，是24小时无人值守的基础设置。</a:t>
            </a:r>
            <a:endParaRPr lang="en-US"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lang="en-US" sz="2000" b="0" strike="noStrike" spc="-1" dirty="0" err="1">
                <a:latin typeface="Arial" panose="020B0604020202020204"/>
              </a:rPr>
              <a:t>业务特点要求我们具有无与伦比的稳定性、可靠性</a:t>
            </a:r>
            <a:r>
              <a:rPr lang="en-US" sz="2000" b="0" strike="noStrike" spc="-1" dirty="0">
                <a:latin typeface="Arial" panose="020B0604020202020204"/>
              </a:rPr>
              <a:t>。</a:t>
            </a:r>
            <a:endParaRPr lang="en-US"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lang="en-US" sz="2000" b="0" strike="noStrike" spc="-1" dirty="0" err="1">
                <a:latin typeface="Arial" panose="020B0604020202020204"/>
              </a:rPr>
              <a:t>为什么我们看重编码风格</a:t>
            </a:r>
            <a:r>
              <a:rPr lang="en-US" sz="2000" b="0" strike="noStrike" spc="-1" dirty="0">
                <a:latin typeface="Arial" panose="020B0604020202020204"/>
              </a:rPr>
              <a:t>？</a:t>
            </a:r>
            <a:endParaRPr lang="en-US"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lang="en-US" sz="2000" b="0" strike="noStrike" spc="-1" dirty="0" err="1">
                <a:latin typeface="Arial" panose="020B0604020202020204"/>
              </a:rPr>
              <a:t>因为它是高质量代码的基础</a:t>
            </a:r>
            <a:r>
              <a:rPr lang="en-US" sz="2000" b="0" strike="noStrike" spc="-1" dirty="0">
                <a:latin typeface="Arial" panose="020B0604020202020204"/>
              </a:rPr>
              <a:t>。</a:t>
            </a:r>
            <a:endParaRPr lang="en-US"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endParaRPr lang="en-US" sz="2000" b="0" strike="noStrike" spc="-1" dirty="0">
              <a:latin typeface="Arial" panose="020B0604020202020204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有人抱怨说代码没有对应的文档</a:t>
            </a:r>
            <a:endParaRPr lang="zh-CN" altLang="en-US" dirty="0"/>
          </a:p>
          <a:p>
            <a:r>
              <a:rPr lang="zh-CN" altLang="en-US" dirty="0"/>
              <a:t>命名</a:t>
            </a:r>
            <a:r>
              <a:rPr lang="en-US" altLang="zh-CN" dirty="0"/>
              <a:t>+</a:t>
            </a:r>
            <a:r>
              <a:rPr lang="zh-CN" altLang="en-US" dirty="0"/>
              <a:t>注释</a:t>
            </a:r>
            <a:r>
              <a:rPr lang="en-US" altLang="zh-CN" dirty="0"/>
              <a:t>=</a:t>
            </a:r>
            <a:r>
              <a:rPr lang="zh-CN" altLang="en-US" dirty="0"/>
              <a:t>代码即文档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5875E824-2AEF-4204-8ACB-55C43B7E6CFE}" type="slidenum">
              <a:rPr lang="en-US" sz="1400" b="0" strike="noStrike" spc="-1" smtClean="0">
                <a:latin typeface="Times New Roman" panose="02020603050405020304"/>
              </a:rPr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什么地方不用写注释：能从代码本身读出来的信息；拐杖式注释：函数取名的例子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  <a:sym typeface="+mn-ea"/>
            </a:endParaRPr>
          </a:p>
          <a:p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什么地方应该写注释：常量：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checklist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里说了不能写魔数，就用宏定义替代，但常量为什么要取这个值，也需要尽量解释清楚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1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、过程往往通过阅读代码本身能够获取，但目的可能无法直接从代码里看出来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  <a:sym typeface="+mn-ea"/>
            </a:endParaRPr>
          </a:p>
          <a:p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、比如：锁策略，内存分配限制、特殊用法等等。这些单看代码，可能很难分析得出来。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  <a:sym typeface="+mn-ea"/>
            </a:endParaRPr>
          </a:p>
          <a:p>
            <a:r>
              <a:rPr lang="zh-CN" altLang="en-US">
                <a:sym typeface="+mn-ea"/>
              </a:rPr>
              <a:t>3、函数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参数及返回值的含义、约束；外部数据的含义、取值范围；函数/模块之间的协作关系；多个变量/函数之间的相互关系。让读者容易理解设计思路和意图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  <a:sym typeface="+mn-ea"/>
            </a:endParaRPr>
          </a:p>
          <a:p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4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、当新的逻辑和旧逻辑不一致时，残留下来的旧注释无法反映最新逻辑，就变成坑人的注释了。不但无法帮助读者理解代码，还会让读者产生更多的疑惑，耗费更多时间。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ea typeface="宋体" panose="02010600030101010101" pitchFamily="2" charset="-122"/>
              </a:rPr>
              <a:t>一致性其实还涉及到很多方面。刚才说的命名和缩进属于外部呈现，如果更进一步，还有设计约定和设计理念的一致性</a:t>
            </a:r>
            <a:endParaRPr lang="en-US" altLang="zh-CN" dirty="0"/>
          </a:p>
          <a:p>
            <a:r>
              <a:rPr lang="zh-CN" altLang="en-US" dirty="0">
                <a:ea typeface="宋体" panose="02010600030101010101" pitchFamily="2" charset="-122"/>
              </a:rPr>
              <a:t>设计</a:t>
            </a:r>
            <a:r>
              <a:rPr lang="zh-CN" altLang="en-US" dirty="0"/>
              <a:t>理念可以举出很多例子，比如</a:t>
            </a:r>
            <a:r>
              <a:rPr lang="en-US" altLang="zh-CN" dirty="0"/>
              <a:t>Windows</a:t>
            </a:r>
            <a:r>
              <a:rPr lang="zh-CN" altLang="en-US" dirty="0"/>
              <a:t>和</a:t>
            </a:r>
            <a:r>
              <a:rPr lang="en-US" altLang="zh-CN" dirty="0"/>
              <a:t>Linux</a:t>
            </a:r>
            <a:r>
              <a:rPr lang="zh-CN" altLang="en-US" dirty="0"/>
              <a:t>系统的背后理念（</a:t>
            </a:r>
            <a:r>
              <a:rPr lang="en-US" altLang="zh-CN" dirty="0"/>
              <a:t>windows</a:t>
            </a:r>
            <a:r>
              <a:rPr lang="zh-CN" altLang="en-US" dirty="0">
                <a:ea typeface="宋体" panose="02010600030101010101" pitchFamily="2" charset="-122"/>
              </a:rPr>
              <a:t>更注重图形界面、</a:t>
            </a:r>
            <a:r>
              <a:rPr lang="en-US" altLang="zh-CN" dirty="0">
                <a:ea typeface="宋体" panose="02010600030101010101" pitchFamily="2" charset="-122"/>
              </a:rPr>
              <a:t>Linux</a:t>
            </a:r>
            <a:r>
              <a:rPr lang="zh-CN" altLang="en-US" dirty="0">
                <a:ea typeface="宋体" panose="02010600030101010101" pitchFamily="2" charset="-122"/>
              </a:rPr>
              <a:t>更注重命令行）</a:t>
            </a:r>
            <a:r>
              <a:rPr lang="zh-CN" altLang="en-US" dirty="0"/>
              <a:t>；</a:t>
            </a:r>
            <a:r>
              <a:rPr lang="zh-CN" altLang="en-US" dirty="0">
                <a:sym typeface="+mn-ea"/>
              </a:rPr>
              <a:t>微内核与宏内核；</a:t>
            </a:r>
            <a:r>
              <a:rPr lang="en-US" altLang="zh-CN" dirty="0"/>
              <a:t>CISC</a:t>
            </a:r>
            <a:r>
              <a:rPr lang="zh-CN" altLang="en-US" dirty="0"/>
              <a:t>与</a:t>
            </a:r>
            <a:r>
              <a:rPr lang="en-US" altLang="zh-CN" dirty="0"/>
              <a:t>RISC</a:t>
            </a:r>
            <a:r>
              <a:rPr lang="zh-CN" altLang="en-US" dirty="0"/>
              <a:t>指令集</a:t>
            </a:r>
            <a:endParaRPr lang="en-US" altLang="zh-CN" dirty="0"/>
          </a:p>
          <a:p>
            <a:r>
              <a:rPr lang="zh-CN" altLang="en-US" dirty="0"/>
              <a:t>造成理念有别的原因，比如</a:t>
            </a:r>
            <a:r>
              <a:rPr lang="en-US" altLang="zh-CN" dirty="0"/>
              <a:t>1. </a:t>
            </a:r>
            <a:r>
              <a:rPr lang="zh-CN" altLang="en-US" dirty="0"/>
              <a:t>定位选择：聚焦的客户群的区别；</a:t>
            </a:r>
            <a:r>
              <a:rPr lang="en-US" altLang="zh-CN" dirty="0"/>
              <a:t>2. </a:t>
            </a:r>
            <a:r>
              <a:rPr lang="zh-CN" altLang="en-US" dirty="0"/>
              <a:t>看得多远：看短期利益还是长期利益</a:t>
            </a:r>
            <a:endParaRPr lang="zh-CN" altLang="en-US" dirty="0"/>
          </a:p>
          <a:p>
            <a:r>
              <a:rPr lang="zh-CN" altLang="en-US" dirty="0"/>
              <a:t>总之，不管是外部呈现、还是设计约定和设计理念，都需要保持一致性。因为一致性意味着代码行为可预期，可预期意味着靠谱、让人放心。</a:t>
            </a:r>
            <a:endParaRPr lang="zh-CN" altLang="en-US" dirty="0"/>
          </a:p>
          <a:p>
            <a:r>
              <a:rPr lang="zh-CN" altLang="en-US" dirty="0"/>
              <a:t>一致性可以产生大量不言自明的知识，所以可以提升沟通效率，降低沟通成本。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5875E824-2AEF-4204-8ACB-55C43B7E6CFE}" type="slidenum">
              <a:rPr lang="en-US" sz="1400" b="0" strike="noStrike" spc="-1" smtClean="0">
                <a:latin typeface="Times New Roman" panose="02020603050405020304"/>
              </a:rPr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5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5900" indent="-215900">
              <a:lnSpc>
                <a:spcPct val="100000"/>
              </a:lnSpc>
            </a:pPr>
            <a:r>
              <a:rPr lang="zh-CN" altLang="en-US" sz="2000" b="0" strike="noStrike" spc="-1" dirty="0" err="1">
                <a:latin typeface="Arial" panose="020B0604020202020204"/>
                <a:ea typeface="宋体" panose="02010600030101010101" pitchFamily="2" charset="-122"/>
              </a:rPr>
              <a:t>第一种：玄技型的，对语言的功能和特性很了解，但是却没有节制地使用，会使代码很难懂（</a:t>
            </a:r>
            <a:r>
              <a:rPr lang="en-US" altLang="zh-CN" sz="2000" spc="-1" dirty="0" err="1">
                <a:latin typeface="Arial" panose="020B0604020202020204"/>
                <a:ea typeface="宋体" panose="02010600030101010101" pitchFamily="2" charset="-122"/>
                <a:sym typeface="+mn-ea"/>
              </a:rPr>
              <a:t>c++</a:t>
            </a:r>
            <a:r>
              <a:rPr lang="zh-CN" altLang="en-US" sz="2000" spc="-1" dirty="0" err="1">
                <a:latin typeface="Arial" panose="020B0604020202020204"/>
                <a:ea typeface="宋体" panose="02010600030101010101" pitchFamily="2" charset="-122"/>
                <a:sym typeface="+mn-ea"/>
              </a:rPr>
              <a:t>功能强大，特性很多，</a:t>
            </a:r>
            <a:r>
              <a:rPr lang="zh-CN" altLang="en-US" sz="2000" b="0" strike="noStrike" spc="-1" dirty="0" err="1">
                <a:latin typeface="Arial" panose="020B0604020202020204"/>
                <a:ea typeface="宋体" panose="02010600030101010101" pitchFamily="2" charset="-122"/>
              </a:rPr>
              <a:t>一般人用c++应该尽量不要用特殊的语法，尽量精简用法，能让一个才学c++几天的人能看得懂的语法特性就足够了）</a:t>
            </a:r>
            <a:endParaRPr lang="zh-CN" altLang="en-US" sz="2000" b="0" strike="noStrike" spc="-1" dirty="0" err="1">
              <a:latin typeface="Arial" panose="020B0604020202020204"/>
              <a:ea typeface="宋体" panose="02010600030101010101" pitchFamily="2" charset="-122"/>
            </a:endParaRPr>
          </a:p>
          <a:p>
            <a:pPr marL="215900" indent="-215900">
              <a:lnSpc>
                <a:spcPct val="100000"/>
              </a:lnSpc>
            </a:pPr>
            <a:r>
              <a:rPr lang="zh-CN" altLang="en-US" sz="2000" b="0" strike="noStrike" spc="-1" dirty="0" err="1">
                <a:latin typeface="Arial" panose="020B0604020202020204"/>
                <a:ea typeface="宋体" panose="02010600030101010101" pitchFamily="2" charset="-122"/>
              </a:rPr>
              <a:t>第二种：调库大师，导致代码依赖繁多，编译和运行都有难度。</a:t>
            </a:r>
            <a:endParaRPr lang="zh-CN" altLang="en-US" sz="2000" b="0" strike="noStrike" spc="-1" dirty="0" err="1">
              <a:latin typeface="Arial" panose="020B0604020202020204"/>
              <a:ea typeface="宋体" panose="02010600030101010101" pitchFamily="2" charset="-122"/>
            </a:endParaRPr>
          </a:p>
          <a:p>
            <a:pPr marL="215900" indent="-215900">
              <a:lnSpc>
                <a:spcPct val="100000"/>
              </a:lnSpc>
            </a:pPr>
            <a:r>
              <a:rPr lang="zh-CN" altLang="en-US" sz="2000" b="0" strike="noStrike" spc="-1" dirty="0" err="1">
                <a:latin typeface="Arial" panose="020B0604020202020204"/>
                <a:ea typeface="宋体" panose="02010600030101010101" pitchFamily="2" charset="-122"/>
              </a:rPr>
              <a:t>第三种：大道至简，</a:t>
            </a:r>
            <a:r>
              <a:rPr lang="en-US" altLang="zh-CN" sz="2000" b="0" strike="noStrike" spc="-1" dirty="0" err="1">
                <a:latin typeface="Arial" panose="020B0604020202020204"/>
                <a:ea typeface="宋体" panose="02010600030101010101" pitchFamily="2" charset="-122"/>
              </a:rPr>
              <a:t>KISS</a:t>
            </a:r>
            <a:r>
              <a:rPr lang="zh-CN" altLang="en-US" sz="2000" b="0" strike="noStrike" spc="-1" dirty="0" err="1">
                <a:latin typeface="Arial" panose="020B0604020202020204"/>
                <a:ea typeface="宋体" panose="02010600030101010101" pitchFamily="2" charset="-122"/>
              </a:rPr>
              <a:t>原则，能把负责的问题简单化，才是真正的高手</a:t>
            </a:r>
            <a:endParaRPr lang="en-US" sz="2000" b="0" strike="noStrike" spc="-1" dirty="0">
              <a:latin typeface="Arial" panose="020B0604020202020204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5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5900" indent="-215900">
              <a:lnSpc>
                <a:spcPct val="100000"/>
              </a:lnSpc>
            </a:pPr>
            <a:r>
              <a:rPr sz="2000" b="0" strike="noStrike" spc="-1" dirty="0">
                <a:latin typeface="Arial" panose="020B0604020202020204"/>
              </a:rPr>
              <a:t>评估指标</a:t>
            </a:r>
            <a:endParaRPr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sz="2000" b="0" strike="noStrike" spc="-1" dirty="0">
                <a:latin typeface="Arial" panose="020B0604020202020204"/>
              </a:rPr>
              <a:t>API个数</a:t>
            </a:r>
            <a:r>
              <a:rPr lang="zh-CN" sz="2000" b="0" strike="noStrike" spc="-1" dirty="0">
                <a:latin typeface="Arial" panose="020B0604020202020204"/>
                <a:ea typeface="宋体" panose="02010600030101010101" pitchFamily="2" charset="-122"/>
              </a:rPr>
              <a:t>：</a:t>
            </a:r>
            <a:r>
              <a:rPr sz="2000" b="0" strike="noStrike" spc="-1" dirty="0">
                <a:latin typeface="Arial" panose="020B0604020202020204"/>
              </a:rPr>
              <a:t>一个模块，或者一个数据结构，对外API数目越多，使用起来难度就越大。</a:t>
            </a:r>
            <a:endParaRPr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sz="2000" b="0" strike="noStrike" spc="-1" dirty="0">
                <a:latin typeface="Arial" panose="020B0604020202020204"/>
              </a:rPr>
              <a:t>函数行数</a:t>
            </a:r>
            <a:r>
              <a:rPr lang="zh-CN" sz="2000" b="0" strike="noStrike" spc="-1" dirty="0">
                <a:latin typeface="Arial" panose="020B0604020202020204"/>
                <a:ea typeface="宋体" panose="02010600030101010101" pitchFamily="2" charset="-122"/>
              </a:rPr>
              <a:t>：</a:t>
            </a:r>
            <a:r>
              <a:rPr sz="2000" b="0" strike="noStrike" spc="-1" dirty="0">
                <a:latin typeface="Arial" panose="020B0604020202020204"/>
              </a:rPr>
              <a:t>一个函数，有效代码行数越多，函数就越复杂。业界规范一般要求一个函数不要超过50行。</a:t>
            </a:r>
            <a:endParaRPr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sz="2000" b="0" strike="noStrike" spc="-1" dirty="0">
                <a:latin typeface="Arial" panose="020B0604020202020204"/>
              </a:rPr>
              <a:t>代码列数</a:t>
            </a:r>
            <a:r>
              <a:rPr lang="zh-CN" sz="2000" b="0" strike="noStrike" spc="-1" dirty="0">
                <a:latin typeface="Arial" panose="020B0604020202020204"/>
                <a:ea typeface="宋体" panose="02010600030101010101" pitchFamily="2" charset="-122"/>
              </a:rPr>
              <a:t>：</a:t>
            </a:r>
            <a:r>
              <a:rPr sz="2000" b="0" strike="noStrike" spc="-1" dirty="0">
                <a:latin typeface="Arial" panose="020B0604020202020204"/>
              </a:rPr>
              <a:t>代码列数，一般反映了表达式的复杂程度。越长的表达式，其复杂程度也越高，业界规范一般要求代码不超过80列。</a:t>
            </a:r>
            <a:endParaRPr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sz="2000" b="0" strike="noStrike" spc="-1" dirty="0">
                <a:latin typeface="Arial" panose="020B0604020202020204"/>
              </a:rPr>
              <a:t>参数个数</a:t>
            </a:r>
            <a:r>
              <a:rPr lang="zh-CN" sz="2000" b="0" strike="noStrike" spc="-1" dirty="0">
                <a:latin typeface="Arial" panose="020B0604020202020204"/>
                <a:ea typeface="宋体" panose="02010600030101010101" pitchFamily="2" charset="-122"/>
              </a:rPr>
              <a:t>：</a:t>
            </a:r>
            <a:r>
              <a:rPr sz="2000" b="0" strike="noStrike" spc="-1" dirty="0">
                <a:latin typeface="Arial" panose="020B0604020202020204"/>
              </a:rPr>
              <a:t>函数参数，需要调用者构造好传递给函数使用。一个函数参数越多，函数的使用难度就越大。业界规范一般要求一个函数参数不要超过5个。</a:t>
            </a:r>
            <a:endParaRPr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sz="2000" b="0" strike="noStrike" spc="-1" dirty="0">
                <a:latin typeface="Arial" panose="020B0604020202020204"/>
              </a:rPr>
              <a:t>变量个数</a:t>
            </a:r>
            <a:r>
              <a:rPr lang="zh-CN" sz="2000" b="0" strike="noStrike" spc="-1" dirty="0">
                <a:latin typeface="Arial" panose="020B0604020202020204"/>
                <a:ea typeface="宋体" panose="02010600030101010101" pitchFamily="2" charset="-122"/>
              </a:rPr>
              <a:t>：</a:t>
            </a:r>
            <a:r>
              <a:rPr sz="2000" b="0" strike="noStrike" spc="-1" dirty="0">
                <a:latin typeface="Arial" panose="020B0604020202020204"/>
              </a:rPr>
              <a:t>一个函数，或者一个数据结构中，使用到的变量数越多，该函数或者数据结构就越复杂。业界一般建议一个函数内不相关的变量数目不超过7个。</a:t>
            </a:r>
            <a:endParaRPr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endParaRPr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lang="zh-CN" sz="2000" b="0" strike="noStrike" spc="-1" dirty="0">
                <a:latin typeface="Arial" panose="020B0604020202020204"/>
                <a:ea typeface="宋体" panose="02010600030101010101" pitchFamily="2" charset="-122"/>
              </a:rPr>
              <a:t>怎么降低函数复杂度，来满足这些指标：单一性原则</a:t>
            </a:r>
            <a:endParaRPr lang="zh-CN" sz="2000" b="0" strike="noStrike" spc="-1" dirty="0">
              <a:latin typeface="Arial" panose="020B0604020202020204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5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5900" indent="-215900">
              <a:lnSpc>
                <a:spcPct val="100000"/>
              </a:lnSpc>
            </a:pPr>
            <a:r>
              <a:rPr sz="2000" b="0" strike="noStrike" spc="-1" dirty="0">
                <a:latin typeface="Arial" panose="020B0604020202020204"/>
              </a:rPr>
              <a:t>软件五大设计原则，核心就是为了更好的模块化，着眼点就在于模块职责和模块接口。遵守这些原则有助于提升模块化效果。</a:t>
            </a:r>
            <a:endParaRPr sz="2000" b="0" strike="noStrike" spc="-1" dirty="0">
              <a:latin typeface="Arial" panose="020B0604020202020204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5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5900" indent="-215900">
              <a:lnSpc>
                <a:spcPct val="100000"/>
              </a:lnSpc>
            </a:pPr>
            <a:r>
              <a:rPr lang="zh-CN" altLang="en-US" sz="2000">
                <a:sym typeface="+mn-ea"/>
              </a:rPr>
              <a:t>单一职责原则：用生活中肯德基的例子来举例：负责前台收银的服务员，就不要去餐厅收盘子。负责餐厅收盘子的就不要去做汉堡。</a:t>
            </a:r>
            <a:endParaRPr lang="zh-CN" altLang="en-US" sz="2000"/>
          </a:p>
          <a:p>
            <a:pPr marL="215900" indent="-215900">
              <a:lnSpc>
                <a:spcPct val="100000"/>
              </a:lnSpc>
            </a:pPr>
            <a:endParaRPr lang="zh-CN" altLang="en-US" sz="2000">
              <a:sym typeface="+mn-ea"/>
            </a:endParaRPr>
          </a:p>
          <a:p>
            <a:pPr marL="215900" indent="-215900">
              <a:lnSpc>
                <a:spcPct val="100000"/>
              </a:lnSpc>
            </a:pPr>
            <a:r>
              <a:rPr lang="zh-CN" altLang="en-US" sz="2000">
                <a:sym typeface="+mn-ea"/>
              </a:rPr>
              <a:t>开闭原则：这段代码模拟的是对于水果剥皮的处理程序。如果是苹果，那么是一种拨皮方法；如果是香蕉，则是另一种剥皮方法。如果以后还需要处理其他水果，那么就会在后面加上很多 if else 语句，最终会让整个方法变得又臭又长。如果恰好这个水果中的不同品种有不同的剥皮方法，那么这里面又会有很多层嵌套。</a:t>
            </a:r>
            <a:endParaRPr lang="en-US" sz="2000" b="0" strike="noStrike" spc="-1" dirty="0" err="1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lang="en-US" sz="2000" b="0" strike="noStrike" spc="-1" dirty="0" err="1">
                <a:latin typeface="Arial" panose="020B0604020202020204"/>
              </a:rPr>
              <a:t>可以看得出来，上面这样的代码并没有满足「对拓展开放，对修改封闭」的原则。每次需要新增一种水果，都可以直接在原来的代码上进行修改。久而久之，整个代码块就会变得又臭又长。</a:t>
            </a:r>
            <a:endParaRPr lang="en-US" sz="2000" b="0" strike="noStrike" spc="-1" dirty="0" err="1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lang="en-US" sz="2000" b="0" strike="noStrike" spc="-1" dirty="0" err="1">
                <a:latin typeface="Arial" panose="020B0604020202020204"/>
              </a:rPr>
              <a:t>如果我们对剥水果皮这件事情做一个抽象，剥苹果皮是一个具体的实现，剥香蕉皮是一个具体的实现，那么写出的代码会是这样的：</a:t>
            </a:r>
            <a:endParaRPr lang="en-US" sz="2000" b="0" strike="noStrike" spc="-1" dirty="0" err="1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endParaRPr lang="en-US" sz="2000" b="0" strike="noStrike" spc="-1" dirty="0" err="1">
              <a:latin typeface="Arial" panose="020B0604020202020204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5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5900" indent="-215900">
              <a:lnSpc>
                <a:spcPct val="100000"/>
              </a:lnSpc>
            </a:pPr>
            <a:r>
              <a:rPr lang="zh-CN" altLang="en-US" sz="2000">
                <a:sym typeface="+mn-ea"/>
              </a:rPr>
              <a:t>氏替换原则：这就要求子类的所有相同方法，都必须遵循父类的约定，否则当父类替换为子类时就会出错。例如子类违背父类声明要实现的功能。比如父类某个排序方法是从小到大来排序，你子类的方法竟然写成了从大到小来排序。</a:t>
            </a:r>
            <a:endParaRPr lang="zh-CN" altLang="en-US" sz="2000">
              <a:sym typeface="+mn-ea"/>
            </a:endParaRPr>
          </a:p>
          <a:p>
            <a:pPr marL="215900" indent="-215900">
              <a:lnSpc>
                <a:spcPct val="100000"/>
              </a:lnSpc>
            </a:pPr>
            <a:r>
              <a:rPr lang="zh-CN" altLang="en-US" sz="2000">
                <a:sym typeface="+mn-ea"/>
              </a:rPr>
              <a:t>接口隔离原则：说起接口隔离其实和单一原则比较类似，都是指在代码设计上尽量单一。但跟强调从使用者的角度，如果调用者只使用部分接口或接口的部分功能，那接口的设计就不够职责单一。比如设计了一个服务程序，对于用户只会用到功能</a:t>
            </a:r>
            <a:r>
              <a:rPr lang="en-US" altLang="zh-CN" sz="2000">
                <a:sym typeface="+mn-ea"/>
              </a:rPr>
              <a:t>abc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，对于管理者会用到功能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def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，那么就应该各自抽象成接口，隔离开来。</a:t>
            </a:r>
            <a:endParaRPr lang="zh-CN" altLang="en-US" sz="2000">
              <a:sym typeface="+mn-ea"/>
            </a:endParaRPr>
          </a:p>
          <a:p>
            <a:pPr marL="215900" indent="-215900">
              <a:lnSpc>
                <a:spcPct val="100000"/>
              </a:lnSpc>
            </a:pPr>
            <a:endParaRPr lang="zh-CN" altLang="en-US" sz="2000">
              <a:sym typeface="+mn-ea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5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5900" indent="-215900">
              <a:lnSpc>
                <a:spcPct val="100000"/>
              </a:lnSpc>
            </a:pPr>
            <a:r>
              <a:rPr lang="zh-CN" altLang="en-US" sz="2000">
                <a:sym typeface="+mn-ea"/>
              </a:rPr>
              <a:t>所谓高层模块和低层模块的划分，从调用链的角度来说，调用者属于高层，被调用者属于低层。</a:t>
            </a:r>
            <a:endParaRPr lang="zh-CN" altLang="en-US" sz="2000">
              <a:sym typeface="+mn-ea"/>
            </a:endParaRPr>
          </a:p>
          <a:p>
            <a:pPr marL="215900" indent="-215900">
              <a:lnSpc>
                <a:spcPct val="100000"/>
              </a:lnSpc>
            </a:pPr>
            <a:r>
              <a:rPr lang="zh-CN" altLang="en-US" sz="2000">
                <a:sym typeface="+mn-ea"/>
              </a:rPr>
              <a:t>高层不要直接去依赖底层，举个例子：</a:t>
            </a:r>
            <a:endParaRPr lang="zh-CN" altLang="en-US" sz="2000">
              <a:sym typeface="+mn-ea"/>
            </a:endParaRPr>
          </a:p>
          <a:p>
            <a:pPr marL="215900" indent="-215900">
              <a:lnSpc>
                <a:spcPct val="100000"/>
              </a:lnSpc>
            </a:pPr>
            <a:r>
              <a:rPr lang="zh-CN" altLang="en-US" sz="2000">
                <a:sym typeface="+mn-ea"/>
              </a:rPr>
              <a:t>有一个小朋友，小时候喝牛奶那么小朋友通过drink函数来调用牛奶，小朋友就是高层牛奶就是底层。这样写会有一个问题，假如小朋友长大了要喝果汁了要喝水了怎么办，drink方法就用不了了。</a:t>
            </a:r>
            <a:endParaRPr lang="zh-CN" altLang="en-US" sz="2000">
              <a:sym typeface="+mn-ea"/>
            </a:endParaRPr>
          </a:p>
          <a:p>
            <a:pPr marL="215900" indent="-215900">
              <a:lnSpc>
                <a:spcPct val="100000"/>
              </a:lnSpc>
            </a:pPr>
            <a:r>
              <a:rPr lang="zh-CN" altLang="en-US" sz="2000">
                <a:sym typeface="+mn-ea"/>
              </a:rPr>
              <a:t>我们通常会这么去做：高层模块和低层模块应该通过抽象来互相依赖，不依赖具体实现。也就是说牛奶，水，果汁这些都是具体实现，我们不去直接依赖它而是依赖一个抽象类或者接口。</a:t>
            </a:r>
            <a:endParaRPr lang="zh-CN" altLang="en-US" sz="2000">
              <a:sym typeface="+mn-ea"/>
            </a:endParaRPr>
          </a:p>
          <a:p>
            <a:pPr marL="215900" indent="-215900">
              <a:lnSpc>
                <a:spcPct val="100000"/>
              </a:lnSpc>
            </a:pPr>
            <a:endParaRPr lang="zh-CN" altLang="en-US" sz="2000">
              <a:sym typeface="+mn-ea"/>
            </a:endParaRPr>
          </a:p>
          <a:p>
            <a:pPr marL="215900" indent="-215900">
              <a:lnSpc>
                <a:spcPct val="100000"/>
              </a:lnSpc>
            </a:pPr>
            <a:r>
              <a:rPr lang="zh-CN" altLang="en-US" sz="2000">
                <a:sym typeface="+mn-ea"/>
              </a:rPr>
              <a:t>关于怎么做好模块化，我们会在下节课讲解耦时再给大家展开来将。</a:t>
            </a:r>
            <a:endParaRPr lang="zh-CN" altLang="en-US" sz="2000">
              <a:sym typeface="+mn-ea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r>
              <a:rPr lang="zh-CN" altLang="en-US"/>
              <a:t>可调试性和可测试性，就是怎么让软件更容易调试和测试。从软件开发周期来看，调试到测试是一脉相承的，它是一个视角由低到高，由里到外的过程。为什么这么说，比如调试。。。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ea typeface="宋体" panose="02010600030101010101" pitchFamily="2" charset="-122"/>
              </a:rPr>
              <a:t>提升模块可调试性的四个方法</a:t>
            </a:r>
            <a:endParaRPr lang="zh-CN" altLang="en-US" dirty="0">
              <a:ea typeface="宋体" panose="02010600030101010101" pitchFamily="2" charset="-122"/>
            </a:endParaRPr>
          </a:p>
          <a:p>
            <a:r>
              <a:rPr lang="zh-CN" altLang="en-US" dirty="0">
                <a:ea typeface="宋体" panose="02010600030101010101" pitchFamily="2" charset="-122"/>
              </a:rPr>
              <a:t>模块化：前面说了模块化就是一切的基础，做好了模块化，那么模块的可调试性就不至于做的太差</a:t>
            </a:r>
            <a:endParaRPr lang="zh-CN" altLang="en-US" dirty="0">
              <a:ea typeface="宋体" panose="02010600030101010101" pitchFamily="2" charset="-122"/>
            </a:endParaRPr>
          </a:p>
          <a:p>
            <a:r>
              <a:rPr lang="zh-CN" altLang="en-US" dirty="0">
                <a:ea typeface="宋体" panose="02010600030101010101" pitchFamily="2" charset="-122"/>
              </a:rPr>
              <a:t>强隔离：保证错误不会蔓延，失去第一现场，会大大增加定位难度。比如设计一个算法函数，算法结果的正确性需要在函数内部校验</a:t>
            </a:r>
            <a:endParaRPr lang="zh-CN" altLang="en-US" dirty="0">
              <a:ea typeface="宋体" panose="02010600030101010101" pitchFamily="2" charset="-122"/>
            </a:endParaRPr>
          </a:p>
          <a:p>
            <a:r>
              <a:rPr lang="zh-CN" altLang="en-US" dirty="0">
                <a:ea typeface="宋体" panose="02010600030101010101" pitchFamily="2" charset="-122"/>
              </a:rPr>
              <a:t>内部状态输出：最常见的方法就是打日志，我们在一些关键的流程和步骤里面通过日志记录程序的行为；可以定期输出关键数据结构的状态（类似飞机的黑匣子，</a:t>
            </a:r>
            <a:r>
              <a:rPr lang="en-US" altLang="zh-CN" dirty="0">
                <a:ea typeface="宋体" panose="02010600030101010101" pitchFamily="2" charset="-122"/>
              </a:rPr>
              <a:t>blackbox</a:t>
            </a:r>
            <a:r>
              <a:rPr lang="zh-CN" altLang="en-US" dirty="0">
                <a:ea typeface="宋体" panose="02010600030101010101" pitchFamily="2" charset="-122"/>
              </a:rPr>
              <a:t>）；交互式输出类似</a:t>
            </a:r>
            <a:r>
              <a:rPr lang="en-US" altLang="zh-CN" dirty="0">
                <a:ea typeface="宋体" panose="02010600030101010101" pitchFamily="2" charset="-122"/>
              </a:rPr>
              <a:t>gdb</a:t>
            </a:r>
            <a:r>
              <a:rPr lang="zh-CN" altLang="en-US" dirty="0">
                <a:ea typeface="宋体" panose="02010600030101010101" pitchFamily="2" charset="-122"/>
              </a:rPr>
              <a:t>，让程序在关键步骤暂停执行。</a:t>
            </a:r>
            <a:endParaRPr lang="zh-CN" altLang="en-US" dirty="0">
              <a:ea typeface="宋体" panose="02010600030101010101" pitchFamily="2" charset="-122"/>
            </a:endParaRPr>
          </a:p>
          <a:p>
            <a:r>
              <a:rPr lang="zh-CN" altLang="en-US" dirty="0">
                <a:ea typeface="宋体" panose="02010600030101010101" pitchFamily="2" charset="-122"/>
              </a:rPr>
              <a:t>关键指标跟踪：主要针对一些不容易从外部获取到的程序执行的统计信息；</a:t>
            </a:r>
            <a:r>
              <a:rPr lang="zh-CN" dirty="0">
                <a:ea typeface="宋体" panose="02010600030101010101" pitchFamily="2" charset="-122"/>
              </a:rPr>
              <a:t>拿我们部门来举例，做存储软件，怎么快速定位性能问题？可以</a:t>
            </a:r>
            <a:r>
              <a:rPr lang="zh-CN" altLang="en-US" dirty="0">
                <a:ea typeface="宋体" panose="02010600030101010101" pitchFamily="2" charset="-122"/>
              </a:rPr>
              <a:t>在</a:t>
            </a:r>
            <a:r>
              <a:rPr lang="en-US" altLang="zh-CN" dirty="0">
                <a:ea typeface="宋体" panose="02010600030101010101" pitchFamily="2" charset="-122"/>
              </a:rPr>
              <a:t>IO</a:t>
            </a:r>
            <a:r>
              <a:rPr lang="zh-CN" altLang="en-US" dirty="0">
                <a:ea typeface="宋体" panose="02010600030101010101" pitchFamily="2" charset="-122"/>
              </a:rPr>
              <a:t>路径上记录各模块的时延</a:t>
            </a:r>
            <a:endParaRPr lang="zh-CN" altLang="en-US" dirty="0">
              <a:ea typeface="宋体" panose="02010600030101010101" pitchFamily="2" charset="-122"/>
            </a:endParaRPr>
          </a:p>
          <a:p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5875E824-2AEF-4204-8ACB-55C43B7E6CFE}" type="slidenum">
              <a:rPr lang="en-US" sz="1400" b="0" strike="noStrike" spc="-1" smtClean="0">
                <a:latin typeface="Times New Roman" panose="02020603050405020304"/>
              </a:rPr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r>
              <a:rPr lang="zh-CN" altLang="en-US"/>
              <a:t>可测试性做的好，就是让测试的难度尽可能低</a:t>
            </a:r>
            <a:endParaRPr lang="zh-CN" altLang="en-US"/>
          </a:p>
          <a:p>
            <a:r>
              <a:rPr lang="zh-CN" altLang="en-US"/>
              <a:t>三个方法：</a:t>
            </a:r>
            <a:endParaRPr lang="zh-CN" altLang="en-US"/>
          </a:p>
          <a:p>
            <a:r>
              <a:rPr lang="en-US" altLang="zh-CN"/>
              <a:t>1</a:t>
            </a:r>
            <a:r>
              <a:rPr lang="zh-CN" altLang="en-US">
                <a:ea typeface="宋体" panose="02010600030101010101" pitchFamily="2" charset="-122"/>
              </a:rPr>
              <a:t>、</a:t>
            </a:r>
            <a:r>
              <a:rPr lang="zh-CN" altLang="en-US"/>
              <a:t>独立运行：前提是模块的模块化做的好，模块化做的好，跟其他模块的耦合小，依赖少，才有可能实现独立运行，因为能够更容易地构造和模拟运行条件。独立运行的好处是可以大大降低模块测试的成本和难度，因为可以很容易地用脚本，用自动化的方式来测试你这个模块，自动化测试模块的效率肯定比人工测试要高得多。发现的问题也能局限在你模块本身，不会扩散，问题定位或复现起来也比较容易。</a:t>
            </a:r>
            <a:endParaRPr lang="zh-CN" altLang="en-US"/>
          </a:p>
          <a:p>
            <a:r>
              <a:rPr lang="en-US" altLang="zh-CN">
                <a:ea typeface="宋体" panose="02010600030101010101" pitchFamily="2" charset="-122"/>
              </a:rPr>
              <a:t>2</a:t>
            </a:r>
            <a:r>
              <a:rPr lang="zh-CN" altLang="en-US">
                <a:ea typeface="宋体" panose="02010600030101010101" pitchFamily="2" charset="-122"/>
              </a:rPr>
              <a:t>、替换依赖逻辑：意思是如果你的模块中有一部分是需要依赖特定的环境才能运行的，那这部分就应该实现成可替换的，插件式的结构。拿我们部门的存储软件举例，比如有个存储软件，需要依赖裸盘，这就给测试造成一定的麻烦，如果做成可替换的，让它依赖普通文件，用普通文件来模拟裸盘，就能更方便地测试。</a:t>
            </a:r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sym typeface="+mn-ea"/>
              </a:rPr>
              <a:t>3、</a:t>
            </a:r>
            <a:r>
              <a:rPr lang="zh-CN" altLang="en-US">
                <a:ea typeface="宋体" panose="02010600030101010101" pitchFamily="2" charset="-122"/>
              </a:rPr>
              <a:t>丰富的信息输出：帮助测试更容易检测程序运行结果的正确性。有些模块，它的执行成功与否，很难通过表象去判断，因此需要提供一些机制把中间结果输出出来；此外，当测试出程序出现一些异常的时候，也可以提供一些接口，把当时的程序执行上下文保存下来，比如生成让关联的进程产生</a:t>
            </a:r>
            <a:r>
              <a:rPr lang="en-US" altLang="zh-CN">
                <a:ea typeface="宋体" panose="02010600030101010101" pitchFamily="2" charset="-122"/>
              </a:rPr>
              <a:t>coredump</a:t>
            </a:r>
            <a:r>
              <a:rPr lang="zh-CN" altLang="en-US">
                <a:ea typeface="宋体" panose="02010600030101010101" pitchFamily="2" charset="-122"/>
              </a:rPr>
              <a:t>文件、比如自动收集异常附近的日志，这个也是方便开发人员去定位问题。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5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5900" indent="-215900">
              <a:lnSpc>
                <a:spcPct val="100000"/>
              </a:lnSpc>
            </a:pPr>
            <a:endParaRPr lang="zh-CN" altLang="en-US" sz="2000" b="0" strike="noStrike" spc="-1" dirty="0">
              <a:latin typeface="Arial" panose="020B0604020202020204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r>
              <a:rPr lang="zh-CN" altLang="en-US"/>
              <a:t>提供四个方法，其实前面两个我们已经说过了。</a:t>
            </a:r>
            <a:endParaRPr lang="zh-CN" altLang="en-US"/>
          </a:p>
          <a:p>
            <a:r>
              <a:rPr lang="zh-CN" altLang="en-US"/>
              <a:t>易于理解：你的程序容易让人看懂，那肯定就容易修改，别人也更愿意复用；</a:t>
            </a:r>
            <a:endParaRPr lang="zh-CN" altLang="en-US"/>
          </a:p>
          <a:p>
            <a:r>
              <a:rPr lang="zh-CN" altLang="en-US"/>
              <a:t>模块化：模块化是一切的基础，不展开说了</a:t>
            </a:r>
            <a:endParaRPr lang="zh-CN" altLang="en-US"/>
          </a:p>
          <a:p>
            <a:r>
              <a:rPr lang="zh-CN" altLang="en-US"/>
              <a:t>数据隐藏：有这么几个要点：</a:t>
            </a:r>
            <a:r>
              <a:rPr lang="en-US" altLang="zh-CN"/>
              <a:t>1</a:t>
            </a:r>
            <a:r>
              <a:rPr lang="zh-CN" altLang="en-US">
                <a:ea typeface="宋体" panose="02010600030101010101" pitchFamily="2" charset="-122"/>
              </a:rPr>
              <a:t>）比如说定义数据结构的时候，不要放在头文件里，而是放在</a:t>
            </a:r>
            <a:r>
              <a:rPr lang="en-US" altLang="zh-CN">
                <a:ea typeface="宋体" panose="02010600030101010101" pitchFamily="2" charset="-122"/>
              </a:rPr>
              <a:t>.c</a:t>
            </a:r>
            <a:r>
              <a:rPr lang="zh-CN" altLang="en-US">
                <a:ea typeface="宋体" panose="02010600030101010101" pitchFamily="2" charset="-122"/>
              </a:rPr>
              <a:t>文件里，这样我们修改数据结构的时候，就比较不容易对外部模块产生影响；</a:t>
            </a:r>
            <a:r>
              <a:rPr lang="en-US" altLang="zh-CN">
                <a:ea typeface="宋体" panose="02010600030101010101" pitchFamily="2" charset="-122"/>
              </a:rPr>
              <a:t>2</a:t>
            </a:r>
            <a:r>
              <a:rPr lang="zh-CN" altLang="en-US">
                <a:ea typeface="宋体" panose="02010600030101010101" pitchFamily="2" charset="-122"/>
              </a:rPr>
              <a:t>）反例是通过全局变量来交互，因为全局变量所有地方都能访问，相当于很多地方都能影响函数的执行结果，增加了不确定性；）也是为了减少模块间的耦合，非要引用，推荐使用引用计数机制，防止出现内存重复释放；</a:t>
            </a:r>
            <a:r>
              <a:rPr lang="en-US" altLang="zh-CN">
                <a:ea typeface="宋体" panose="02010600030101010101" pitchFamily="2" charset="-122"/>
              </a:rPr>
              <a:t>4</a:t>
            </a:r>
            <a:r>
              <a:rPr lang="zh-CN" altLang="en-US">
                <a:ea typeface="宋体" panose="02010600030101010101" pitchFamily="2" charset="-122"/>
              </a:rPr>
              <a:t>）最小知识原则，就是说别人用你的模块时，需要学习和了解的新东西越少越好。比如说如果你的模块引入了很多新的概念，那么用你的模块之前，还需要去了解这些概念，那别人可能就不愿意用了</a:t>
            </a:r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分层隔离变化：分层的目的就是简化层内代码的指责。隔离变化意思就是要规划好数据流通和检查，过滤出错误，避免错误蔓延；不允许双向依赖，一般是由高层模块依赖底层模块，而不能让低层模块反向依赖高层模块；允许抽换分层，其实就跟之前说可测试性的可替换有依赖的逻辑基本是一个意思。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r>
              <a:rPr lang="zh-CN" altLang="en-US"/>
              <a:t>代码想要更健壮，就需要能够正确地捕获和处理异常。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5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如何准确地识别和检测出异常</a:t>
            </a:r>
            <a:endParaRPr lang="zh-CN" altLang="en-US" sz="1200" b="0" kern="1200" dirty="0">
              <a:solidFill>
                <a:schemeClr val="tx1"/>
              </a:solidFill>
              <a:effectLst/>
              <a:latin typeface="+mn-lt"/>
              <a:ea typeface="宋体" panose="02010600030101010101" pitchFamily="2" charset="-122"/>
              <a:cs typeface="+mn-cs"/>
            </a:endParaRPr>
          </a:p>
          <a:p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前三个都是</a:t>
            </a:r>
            <a: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checklist</a:t>
            </a: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里已经要求一定要做的</a:t>
            </a:r>
            <a:b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zh-CN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15900" indent="-215900">
              <a:lnSpc>
                <a:spcPct val="100000"/>
              </a:lnSpc>
            </a:pPr>
            <a:endParaRPr lang="en-US"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endParaRPr lang="en-US"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endParaRPr lang="en-US" sz="2000" b="0" strike="noStrike" spc="-1" dirty="0">
              <a:latin typeface="Arial" panose="020B0604020202020204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如何正确处理异常</a:t>
            </a:r>
            <a:endParaRPr lang="zh-CN" sz="1200" b="0" kern="1200" dirty="0">
              <a:solidFill>
                <a:schemeClr val="tx1"/>
              </a:solidFill>
              <a:effectLst/>
              <a:latin typeface="+mn-lt"/>
              <a:ea typeface="宋体" panose="02010600030101010101" pitchFamily="2" charset="-122"/>
              <a:cs typeface="+mn-cs"/>
            </a:endParaRPr>
          </a:p>
          <a:p>
            <a:r>
              <a:rPr lang="zh-CN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勤检测：说的就是要尽早地发现错误</a:t>
            </a:r>
            <a:endParaRPr lang="zh-CN" sz="1200" b="0" kern="1200" dirty="0">
              <a:solidFill>
                <a:schemeClr val="tx1"/>
              </a:solidFill>
              <a:effectLst/>
              <a:latin typeface="+mn-lt"/>
              <a:ea typeface="宋体" panose="02010600030101010101" pitchFamily="2" charset="-122"/>
              <a:cs typeface="+mn-cs"/>
            </a:endParaRPr>
          </a:p>
          <a:p>
            <a:r>
              <a:rPr lang="zh-CN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早处理：避免错误蔓延。检查出错误后，是</a:t>
            </a:r>
            <a: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bug</a:t>
            </a: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就尽早断言保留现场，不是</a:t>
            </a:r>
            <a: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bug</a:t>
            </a: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就不要继续执行，该返回失败就返回失败</a:t>
            </a:r>
            <a:endParaRPr lang="zh-CN" sz="1200" b="0" kern="1200" dirty="0">
              <a:solidFill>
                <a:schemeClr val="tx1"/>
              </a:solidFill>
              <a:effectLst/>
              <a:latin typeface="+mn-lt"/>
              <a:ea typeface="宋体" panose="02010600030101010101" pitchFamily="2" charset="-122"/>
              <a:cs typeface="+mn-cs"/>
            </a:endParaRPr>
          </a:p>
          <a:p>
            <a:r>
              <a:rPr lang="zh-CN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勤记录：为了方便问题的后续定位</a:t>
            </a:r>
            <a:endParaRPr lang="en-US" altLang="zh-CN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5875E824-2AEF-4204-8ACB-55C43B7E6CFE}" type="slidenum">
              <a:rPr lang="en-US" sz="1400" b="0" strike="noStrike" spc="-1" smtClean="0">
                <a:latin typeface="Times New Roman" panose="02020603050405020304"/>
              </a:rPr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对于一些常见的问题，比如指针和资源相关的问题，我们可以借助一些静态和动态工具来识别。在第三节课再展开来讲。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5875E824-2AEF-4204-8ACB-55C43B7E6CFE}" type="slidenum">
              <a:rPr lang="en-US" sz="1400" b="0" strike="noStrike" spc="-1" smtClean="0">
                <a:latin typeface="Times New Roman" panose="02020603050405020304"/>
              </a:rPr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5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宋体" panose="02010600030101010101" pitchFamily="2" charset="-122"/>
                <a:cs typeface="+mn-cs"/>
              </a:rPr>
              <a:t>总结一下提升健壮性的通用方法。从代码开发的流程来看</a:t>
            </a:r>
            <a:endParaRPr lang="en-US" altLang="zh-CN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zh-CN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zh-CN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15900" indent="-215900">
              <a:lnSpc>
                <a:spcPct val="100000"/>
              </a:lnSpc>
            </a:pPr>
            <a:endParaRPr lang="en-US"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endParaRPr lang="en-US"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endParaRPr lang="en-US" sz="2000" b="0" strike="noStrike" spc="-1" dirty="0">
              <a:latin typeface="Arial" panose="020B0604020202020204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dirty="0">
                <a:ea typeface="宋体" panose="02010600030101010101" pitchFamily="2" charset="-122"/>
              </a:rPr>
              <a:t>怎样写出好的代码，首先要认识到好的代码要起源于好的结构。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5875E824-2AEF-4204-8ACB-55C43B7E6CFE}" type="slidenum">
              <a:rPr lang="en-US" sz="1400" b="0" strike="noStrike" spc="-1" smtClean="0">
                <a:latin typeface="Times New Roman" panose="02020603050405020304"/>
              </a:rPr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5875E824-2AEF-4204-8ACB-55C43B7E6CFE}" type="slidenum">
              <a:rPr lang="en-US" sz="1400" b="0" strike="noStrike" spc="-1" smtClean="0">
                <a:latin typeface="Times New Roman" panose="02020603050405020304"/>
              </a:rPr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55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5900" indent="-215900">
              <a:lnSpc>
                <a:spcPct val="100000"/>
              </a:lnSpc>
            </a:pPr>
            <a:endParaRPr lang="zh-CN" altLang="en-US" sz="2000" b="0" strike="noStrike" spc="-1">
              <a:latin typeface="Arial" panose="020B0604020202020204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5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5900" indent="-215900">
              <a:lnSpc>
                <a:spcPct val="100000"/>
              </a:lnSpc>
            </a:pPr>
            <a:r>
              <a:rPr lang="zh-CN" altLang="en-US" sz="2000" b="0" strike="noStrike" spc="-1">
                <a:latin typeface="Arial" panose="020B0604020202020204"/>
                <a:ea typeface="宋体" panose="02010600030101010101" pitchFamily="2" charset="-122"/>
              </a:rPr>
              <a:t>这个函数实现的是</a:t>
            </a:r>
            <a:r>
              <a:rPr lang="en-US" altLang="zh-CN" sz="2000" b="0" strike="noStrike" spc="-1">
                <a:latin typeface="Arial" panose="020B0604020202020204"/>
                <a:ea typeface="宋体" panose="02010600030101010101" pitchFamily="2" charset="-122"/>
              </a:rPr>
              <a:t>xml</a:t>
            </a:r>
            <a:r>
              <a:rPr lang="zh-CN" altLang="en-US" sz="2000" b="0" strike="noStrike" spc="-1">
                <a:latin typeface="Arial" panose="020B0604020202020204"/>
                <a:ea typeface="宋体" panose="02010600030101010101" pitchFamily="2" charset="-122"/>
              </a:rPr>
              <a:t>字符串的解析</a:t>
            </a:r>
            <a:endParaRPr lang="en-US" sz="2000" b="0" strike="noStrike" spc="-1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lang="en-US" sz="2000" b="0" strike="noStrike" spc="-1">
                <a:latin typeface="Arial" panose="020B0604020202020204"/>
              </a:rPr>
              <a:t>8个Medium/High级别的问题，具体问题看下一页</a:t>
            </a:r>
            <a:endParaRPr lang="en-US" sz="20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5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5900" indent="-215900">
              <a:lnSpc>
                <a:spcPct val="100000"/>
              </a:lnSpc>
            </a:pPr>
            <a:r>
              <a:rPr lang="en-US" sz="2000" b="0" strike="noStrike" spc="-1" dirty="0" err="1">
                <a:latin typeface="Arial" panose="020B0604020202020204"/>
              </a:rPr>
              <a:t>意味着：代码评级为C，无法转正。如果已经转正，意味着代码质量高压线</a:t>
            </a:r>
            <a:r>
              <a:rPr lang="en-US" sz="2000" b="0" strike="noStrike" spc="-1" dirty="0">
                <a:latin typeface="Arial" panose="020B0604020202020204"/>
              </a:rPr>
              <a:t>。</a:t>
            </a:r>
            <a:endParaRPr lang="en-US" sz="2000" b="0" strike="noStrike" spc="-1" dirty="0">
              <a:latin typeface="Arial" panose="020B0604020202020204"/>
            </a:endParaRPr>
          </a:p>
          <a:p>
            <a:pPr marL="215900" indent="-215900">
              <a:lnSpc>
                <a:spcPct val="100000"/>
              </a:lnSpc>
            </a:pPr>
            <a:r>
              <a:rPr lang="en-US" sz="2000" b="0" strike="noStrike" spc="-1" dirty="0">
                <a:latin typeface="Arial" panose="020B0604020202020204"/>
              </a:rPr>
              <a:t>何谓“</a:t>
            </a:r>
            <a:r>
              <a:rPr lang="en-US" sz="2000" b="0" strike="noStrike" spc="-1" dirty="0" err="1">
                <a:latin typeface="Arial" panose="020B0604020202020204"/>
              </a:rPr>
              <a:t>代码质量高压线</a:t>
            </a:r>
            <a:r>
              <a:rPr lang="en-US" sz="2000" b="0" strike="noStrike" spc="-1" dirty="0">
                <a:latin typeface="Arial" panose="020B0604020202020204"/>
              </a:rPr>
              <a:t>”，</a:t>
            </a:r>
            <a:r>
              <a:rPr lang="en-US" sz="2000" b="0" strike="noStrike" spc="-1" dirty="0" err="1">
                <a:latin typeface="Arial" panose="020B0604020202020204"/>
              </a:rPr>
              <a:t>看下一页</a:t>
            </a:r>
            <a:endParaRPr lang="en-US" sz="2000" b="0" strike="noStrike" spc="-1" dirty="0">
              <a:latin typeface="Arial" panose="020B0604020202020204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r>
              <a:rPr lang="zh-CN" altLang="en-US"/>
              <a:t>代码评分标准截图和评分表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r>
              <a:rPr lang="zh-CN" altLang="en-US"/>
              <a:t>代码评分标准截图和评分表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4" Type="http://schemas.openxmlformats.org/officeDocument/2006/relationships/theme" Target="../theme/theme2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1"/>
          <p:cNvPicPr/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1400" cy="6856560"/>
          </a:xfrm>
          <a:prstGeom prst="rect">
            <a:avLst/>
          </a:prstGeom>
          <a:ln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 panose="020B0604020202020204"/>
              </a:rPr>
              <a:t>点击鼠标编辑标题文字格式</a:t>
            </a: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3200" b="0" strike="noStrike" spc="-1">
                <a:latin typeface="Arial" panose="020B0604020202020204"/>
              </a:rPr>
              <a:t>点击鼠标编辑大纲文字格式</a:t>
            </a:r>
            <a:endParaRPr lang="en-US" sz="3200" b="0" strike="noStrike" spc="-1"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800" b="0" strike="noStrike" spc="-1">
                <a:latin typeface="Arial" panose="020B0604020202020204"/>
              </a:rPr>
              <a:t>第二个大纲级</a:t>
            </a:r>
            <a:endParaRPr lang="en-US" sz="2800" b="0" strike="noStrike" spc="-1"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400" b="0" strike="noStrike" spc="-1">
                <a:latin typeface="Arial" panose="020B0604020202020204"/>
              </a:rPr>
              <a:t>第三大纲级别</a:t>
            </a:r>
            <a:endParaRPr lang="en-US" sz="2400" b="0" strike="noStrike" spc="-1"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000" b="0" strike="noStrike" spc="-1">
                <a:latin typeface="Arial" panose="020B0604020202020204"/>
              </a:rPr>
              <a:t>第四大纲级别</a:t>
            </a:r>
            <a:endParaRPr lang="en-US" sz="2000" b="0" strike="noStrike" spc="-1"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第五大纲级别</a:t>
            </a:r>
            <a:endParaRPr lang="en-US" sz="2000" b="0" strike="noStrike" spc="-1"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第六大纲级别</a:t>
            </a:r>
            <a:endParaRPr lang="en-US" sz="2000" b="0" strike="noStrike" spc="-1"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第七大纲级别</a:t>
            </a:r>
            <a:endParaRPr lang="en-US" sz="2000" b="0" strike="noStrike" spc="-1"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1"/>
          <p:cNvPicPr/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1400" cy="685656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 panose="020B0604020202020204"/>
              </a:rPr>
              <a:t>点击鼠标编辑标题文字格式</a:t>
            </a: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3200" b="0" strike="noStrike" spc="-1">
                <a:latin typeface="Arial" panose="020B0604020202020204"/>
              </a:rPr>
              <a:t>点击鼠标编辑大纲文字格式</a:t>
            </a:r>
            <a:endParaRPr lang="en-US" sz="3200" b="0" strike="noStrike" spc="-1"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800" b="0" strike="noStrike" spc="-1">
                <a:latin typeface="Arial" panose="020B0604020202020204"/>
              </a:rPr>
              <a:t>第二个大纲级</a:t>
            </a:r>
            <a:endParaRPr lang="en-US" sz="2800" b="0" strike="noStrike" spc="-1"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400" b="0" strike="noStrike" spc="-1">
                <a:latin typeface="Arial" panose="020B0604020202020204"/>
              </a:rPr>
              <a:t>第三大纲级别</a:t>
            </a:r>
            <a:endParaRPr lang="en-US" sz="2400" b="0" strike="noStrike" spc="-1"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000" b="0" strike="noStrike" spc="-1">
                <a:latin typeface="Arial" panose="020B0604020202020204"/>
              </a:rPr>
              <a:t>第四大纲级别</a:t>
            </a:r>
            <a:endParaRPr lang="en-US" sz="2000" b="0" strike="noStrike" spc="-1"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第五大纲级别</a:t>
            </a:r>
            <a:endParaRPr lang="en-US" sz="2000" b="0" strike="noStrike" spc="-1"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第六大纲级别</a:t>
            </a:r>
            <a:endParaRPr lang="en-US" sz="2000" b="0" strike="noStrike" spc="-1"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第七大纲级别</a:t>
            </a:r>
            <a:endParaRPr lang="en-US" sz="2000" b="0" strike="noStrike" spc="-1"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6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1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1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27.emf"/><Relationship Id="rId3" Type="http://schemas.openxmlformats.org/officeDocument/2006/relationships/image" Target="../media/image3.png"/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3.png"/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image" Target="../media/image28.emf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1" Type="http://schemas.openxmlformats.org/officeDocument/2006/relationships/image" Target="../media/image31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7.xml"/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27.emf"/><Relationship Id="rId3" Type="http://schemas.openxmlformats.org/officeDocument/2006/relationships/image" Target="../media/image32.emf"/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slides/_rels/slide3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8.xml"/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36.emf"/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slides/_rels/slide3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9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3.png"/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image" Target="../media/image37.emf"/></Relationships>
</file>

<file path=ppt/slides/_rels/slide3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slides/_rels/slide3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0.xml"/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36.emf"/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slides/_rels/slide3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2.xml"/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36.emf"/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slides/_rels/slide3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3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3.png"/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image" Target="../media/image33.emf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42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1" Type="http://schemas.openxmlformats.org/officeDocument/2006/relationships/image" Target="../media/image1.tiff"/></Relationships>
</file>

<file path=ppt/slides/_rels/slide4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5.xml"/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36.emf"/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slides/_rels/slide4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slides/_rels/slide4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6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3.png"/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image" Target="../media/image33.emf"/></Relationships>
</file>

<file path=ppt/slides/_rels/slide4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7.xml"/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36.emf"/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1" Type="http://schemas.openxmlformats.org/officeDocument/2006/relationships/image" Target="../media/image2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1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80" y="541518"/>
            <a:ext cx="10972440" cy="608965"/>
          </a:xfrm>
        </p:spPr>
        <p:txBody>
          <a:bodyPr/>
          <a:p>
            <a:r>
              <a:rPr lang="zh-CN" altLang="en-US"/>
              <a:t>讲师介绍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/>
          </p:nvPr>
        </p:nvSpPr>
        <p:spPr>
          <a:xfrm>
            <a:off x="610115" y="2052195"/>
            <a:ext cx="10972440" cy="3977280"/>
          </a:xfrm>
        </p:spPr>
        <p:txBody>
          <a:bodyPr/>
          <a:p>
            <a:r>
              <a:rPr lang="zh-CN" altLang="en-US" b="1" dirty="0">
                <a:solidFill>
                  <a:srgbClr val="366092"/>
                </a:solidFill>
                <a:latin typeface="微软雅黑" panose="020B0503020204020204" charset="-12"/>
                <a:ea typeface="微软雅黑" panose="020B0503020204020204" charset="-12"/>
                <a:sym typeface="微软雅黑" panose="020B0503020204020204" charset="-12"/>
              </a:rPr>
              <a:t>姓名：陈紫卿</a:t>
            </a:r>
            <a:endParaRPr lang="en-US" altLang="zh-CN" dirty="0">
              <a:solidFill>
                <a:srgbClr val="366092"/>
              </a:solidFill>
              <a:latin typeface="微软雅黑" panose="020B0503020204020204" charset="-12"/>
              <a:ea typeface="微软雅黑" panose="020B0503020204020204" charset="-12"/>
              <a:sym typeface="微软雅黑" panose="020B0503020204020204" charset="-12"/>
            </a:endParaRPr>
          </a:p>
          <a:p>
            <a:endParaRPr lang="zh-CN" altLang="en-US" b="1" dirty="0">
              <a:solidFill>
                <a:srgbClr val="366092"/>
              </a:solidFill>
              <a:latin typeface="微软雅黑" panose="020B0503020204020204" charset="-12"/>
              <a:ea typeface="微软雅黑" panose="020B0503020204020204" charset="-12"/>
              <a:sym typeface="微软雅黑" panose="020B0503020204020204" charset="-12"/>
            </a:endParaRPr>
          </a:p>
          <a:p>
            <a:r>
              <a:rPr lang="zh-CN" altLang="en-US" b="1" dirty="0">
                <a:solidFill>
                  <a:srgbClr val="366092"/>
                </a:solidFill>
                <a:latin typeface="微软雅黑" panose="020B0503020204020204" charset="-12"/>
                <a:ea typeface="微软雅黑" panose="020B0503020204020204" charset="-12"/>
                <a:sym typeface="微软雅黑" panose="020B0503020204020204" charset="-12"/>
              </a:rPr>
              <a:t>部门：虚拟存储</a:t>
            </a:r>
            <a:endParaRPr lang="en-US" altLang="zh-CN" dirty="0">
              <a:solidFill>
                <a:srgbClr val="366092"/>
              </a:solidFill>
              <a:latin typeface="微软雅黑" panose="020B0503020204020204" charset="-12"/>
              <a:ea typeface="微软雅黑" panose="020B0503020204020204" charset="-12"/>
              <a:sym typeface="微软雅黑" panose="020B0503020204020204" charset="-12"/>
            </a:endParaRPr>
          </a:p>
          <a:p>
            <a:endParaRPr lang="zh-CN" altLang="en-US" dirty="0">
              <a:solidFill>
                <a:srgbClr val="366092"/>
              </a:solidFill>
              <a:latin typeface="微软雅黑" panose="020B0503020204020204" charset="-12"/>
              <a:ea typeface="微软雅黑" panose="020B0503020204020204" charset="-12"/>
              <a:sym typeface="微软雅黑" panose="020B0503020204020204" charset="-12"/>
            </a:endParaRPr>
          </a:p>
          <a:p>
            <a:r>
              <a:rPr lang="zh-CN" altLang="en-US" b="1" dirty="0">
                <a:solidFill>
                  <a:srgbClr val="366092"/>
                </a:solidFill>
                <a:latin typeface="微软雅黑" panose="020B0503020204020204" charset="-12"/>
                <a:ea typeface="微软雅黑" panose="020B0503020204020204" charset="-12"/>
                <a:sym typeface="微软雅黑" panose="020B0503020204020204" charset="-12"/>
              </a:rPr>
              <a:t>联系电话：</a:t>
            </a:r>
            <a:r>
              <a:rPr lang="en-US" altLang="zh-CN" b="1" dirty="0">
                <a:solidFill>
                  <a:srgbClr val="366092"/>
                </a:solidFill>
                <a:latin typeface="微软雅黑" panose="020B0503020204020204" charset="-12"/>
                <a:ea typeface="微软雅黑" panose="020B0503020204020204" charset="-12"/>
                <a:sym typeface="微软雅黑" panose="020B0503020204020204" charset="-12"/>
              </a:rPr>
              <a:t>15118174970</a:t>
            </a:r>
            <a:endParaRPr lang="zh-CN" altLang="en-US" b="1" dirty="0">
              <a:solidFill>
                <a:srgbClr val="366092"/>
              </a:solidFill>
              <a:latin typeface="微软雅黑" panose="020B0503020204020204" charset="-12"/>
              <a:ea typeface="微软雅黑" panose="020B0503020204020204" charset="-12"/>
              <a:sym typeface="微软雅黑" panose="020B0503020204020204" charset="-12"/>
            </a:endParaRPr>
          </a:p>
          <a:p>
            <a:endParaRPr lang="zh-CN" altLang="en-US" dirty="0">
              <a:solidFill>
                <a:srgbClr val="366092"/>
              </a:solidFill>
              <a:latin typeface="微软雅黑" panose="020B0503020204020204" charset="-12"/>
              <a:ea typeface="微软雅黑" panose="020B0503020204020204" charset="-12"/>
              <a:sym typeface="微软雅黑" panose="020B0503020204020204" charset="-12"/>
            </a:endParaRPr>
          </a:p>
          <a:p>
            <a:r>
              <a:rPr lang="zh-CN" altLang="en-US" b="1" dirty="0">
                <a:solidFill>
                  <a:srgbClr val="366092"/>
                </a:solidFill>
                <a:latin typeface="微软雅黑" panose="020B0503020204020204" charset="-12"/>
                <a:ea typeface="微软雅黑" panose="020B0503020204020204" charset="-12"/>
                <a:sym typeface="微软雅黑" panose="020B0503020204020204" charset="-12"/>
              </a:rPr>
              <a:t>电子邮箱：</a:t>
            </a:r>
            <a:r>
              <a:rPr lang="en-US" altLang="zh-CN" b="1" dirty="0">
                <a:solidFill>
                  <a:srgbClr val="366092"/>
                </a:solidFill>
                <a:latin typeface="微软雅黑" panose="020B0503020204020204" charset="-12"/>
                <a:ea typeface="微软雅黑" panose="020B0503020204020204" charset="-12"/>
                <a:sym typeface="微软雅黑" panose="020B0503020204020204" charset="-12"/>
              </a:rPr>
              <a:t>272316224@qq.com</a:t>
            </a:r>
            <a:endParaRPr lang="en-US" altLang="zh-CN" b="1" dirty="0">
              <a:solidFill>
                <a:srgbClr val="366092"/>
              </a:solidFill>
              <a:latin typeface="微软雅黑" panose="020B0503020204020204" charset="-12"/>
              <a:ea typeface="微软雅黑" panose="020B0503020204020204" charset="-12"/>
              <a:sym typeface="微软雅黑" panose="020B0503020204020204" charset="-12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9855" y="605018"/>
            <a:ext cx="10972440" cy="442595"/>
          </a:xfrm>
        </p:spPr>
        <p:txBody>
          <a:bodyPr/>
          <a:p>
            <a:r>
              <a:rPr 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代码审核评分标准</a:t>
            </a:r>
            <a:endParaRPr lang="zh-CN" altLang="en-US">
              <a:ea typeface="宋体" panose="02010600030101010101" pitchFamily="2" charset="-122"/>
            </a:endParaRPr>
          </a:p>
        </p:txBody>
      </p:sp>
      <p:graphicFrame>
        <p:nvGraphicFramePr>
          <p:cNvPr id="5" name="表格 4"/>
          <p:cNvGraphicFramePr/>
          <p:nvPr/>
        </p:nvGraphicFramePr>
        <p:xfrm>
          <a:off x="1275715" y="2118360"/>
          <a:ext cx="9640570" cy="34429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9535"/>
                <a:gridCol w="4038600"/>
                <a:gridCol w="2713990"/>
                <a:gridCol w="1528445"/>
              </a:tblGrid>
              <a:tr h="3841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缺陷级别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界定原则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缺陷类型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扣分</a:t>
                      </a:r>
                      <a:endParaRPr lang="zh-CN" altLang="en-US" sz="1600"/>
                    </a:p>
                  </a:txBody>
                  <a:tcPr/>
                </a:tc>
              </a:tr>
              <a:tr h="8007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4-Urgent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会影响到模块的功能实现/性能指标/稳定性可靠性等，导致模块无法达成关键设计目标的各类方案问题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方案缺陷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-20～-∞</a:t>
                      </a:r>
                      <a:endParaRPr lang="zh-CN" altLang="en-US" sz="1600"/>
                    </a:p>
                  </a:txBody>
                  <a:tcPr/>
                </a:tc>
              </a:tr>
              <a:tr h="82931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3-High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这一类问题会造成缺陷，影响到用户的使用，或者在将来引发严重问题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设计缺陷、需求遗漏、逻辑问题、Checklist编程经验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-8</a:t>
                      </a:r>
                      <a:r>
                        <a:rPr lang="zh-CN" altLang="en-US" sz="1600">
                          <a:ea typeface="宋体" panose="02010600030101010101" pitchFamily="2" charset="-122"/>
                        </a:rPr>
                        <a:t>～</a:t>
                      </a:r>
                      <a:r>
                        <a:rPr lang="en-US" altLang="zh-CN" sz="1600">
                          <a:ea typeface="宋体" panose="02010600030101010101" pitchFamily="2" charset="-122"/>
                        </a:rPr>
                        <a:t>-20</a:t>
                      </a:r>
                      <a:endParaRPr lang="en-US" altLang="zh-CN" sz="1600">
                        <a:ea typeface="宋体" panose="02010600030101010101" pitchFamily="2" charset="-122"/>
                      </a:endParaRPr>
                    </a:p>
                  </a:txBody>
                  <a:tcPr/>
                </a:tc>
              </a:tr>
              <a:tr h="77152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2-Medium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这一类问题会影响代码的可理解性、可调试性、可测试性、可维护性、可扩展性、健壮性，从而影响到后续的开发效率。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Checklist可理解性问题、调试机制缺陷、逻辑隐患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-</a:t>
                      </a:r>
                      <a:r>
                        <a:rPr lang="zh-CN" altLang="en-US" sz="1600">
                          <a:sym typeface="+mn-ea"/>
                        </a:rPr>
                        <a:t>3～</a:t>
                      </a:r>
                      <a:r>
                        <a:rPr lang="en-US" altLang="zh-CN" sz="1600">
                          <a:sym typeface="+mn-ea"/>
                        </a:rPr>
                        <a:t>-10</a:t>
                      </a:r>
                      <a:endParaRPr lang="en-US" altLang="zh-CN" sz="1600">
                        <a:sym typeface="+mn-ea"/>
                      </a:endParaRPr>
                    </a:p>
                  </a:txBody>
                  <a:tcPr/>
                </a:tc>
              </a:tr>
              <a:tr h="58356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1-Low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这一类问题不会造成太大影响，属于视情况继续优化的问题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Checklist阅读体验问题、可优化问题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-2</a:t>
                      </a:r>
                      <a:endParaRPr lang="en-US" altLang="zh-CN" sz="16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275715" y="1537970"/>
            <a:ext cx="77489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http://200.200.1.35/coding/review/code-quality-rating.html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9855" y="605018"/>
            <a:ext cx="10972440" cy="442595"/>
          </a:xfrm>
        </p:spPr>
        <p:txBody>
          <a:bodyPr/>
          <a:p>
            <a:r>
              <a:rPr 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代码审核评分标准</a:t>
            </a:r>
            <a:endParaRPr lang="zh-CN" altLang="en-US">
              <a:ea typeface="宋体" panose="02010600030101010101" pitchFamily="2" charset="-122"/>
            </a:endParaRPr>
          </a:p>
        </p:txBody>
      </p:sp>
      <p:graphicFrame>
        <p:nvGraphicFramePr>
          <p:cNvPr id="5" name="表格 4"/>
          <p:cNvGraphicFramePr/>
          <p:nvPr/>
        </p:nvGraphicFramePr>
        <p:xfrm>
          <a:off x="1275715" y="2833370"/>
          <a:ext cx="2901315" cy="1776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2365"/>
                <a:gridCol w="175895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评级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积分范围</a:t>
                      </a:r>
                      <a:endParaRPr lang="zh-CN" altLang="en-US" sz="1600"/>
                    </a:p>
                  </a:txBody>
                  <a:tcPr/>
                </a:tc>
              </a:tr>
              <a:tr h="3625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A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90以上</a:t>
                      </a:r>
                      <a:endParaRPr lang="zh-CN" altLang="en-US" sz="1600"/>
                    </a:p>
                  </a:txBody>
                  <a:tcPr/>
                </a:tc>
              </a:tr>
              <a:tr h="2933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B+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80~89</a:t>
                      </a:r>
                      <a:endParaRPr lang="zh-CN" altLang="en-US" sz="1600"/>
                    </a:p>
                  </a:txBody>
                  <a:tcPr/>
                </a:tc>
              </a:tr>
              <a:tr h="3244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B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70~79</a:t>
                      </a:r>
                      <a:endParaRPr lang="zh-CN" altLang="en-US" sz="1600"/>
                    </a:p>
                  </a:txBody>
                  <a:tcPr/>
                </a:tc>
              </a:tr>
              <a:tr h="3625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C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70以下</a:t>
                      </a:r>
                      <a:endParaRPr lang="zh-CN" altLang="en-US" sz="16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069975" y="1617980"/>
            <a:ext cx="451866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检视得分 = 100 + 扣分 / 检视代码行数(单位kloc) + “全局性问题”的加分和扣分</a:t>
            </a:r>
            <a:endParaRPr lang="zh-CN" altLang="en-US"/>
          </a:p>
        </p:txBody>
      </p:sp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rcRect t="15926" r="62405" b="8653"/>
          <a:stretch>
            <a:fillRect/>
          </a:stretch>
        </p:blipFill>
        <p:spPr>
          <a:xfrm>
            <a:off x="6114415" y="328930"/>
            <a:ext cx="5494655" cy="62001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978585" y="436110"/>
            <a:ext cx="298548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代码质量高压线</a:t>
            </a:r>
            <a:endParaRPr lang="en-US" sz="3200" b="0" strike="noStrike" spc="-1">
              <a:latin typeface="Arial" panose="020B0604020202020204"/>
            </a:endParaRPr>
          </a:p>
        </p:txBody>
      </p:sp>
      <p:pic>
        <p:nvPicPr>
          <p:cNvPr id="136" name="图片 27"/>
          <p:cNvPicPr/>
          <p:nvPr/>
        </p:nvPicPr>
        <p:blipFill>
          <a:blip r:embed="rId1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pic>
        <p:nvPicPr>
          <p:cNvPr id="137" name="图片 1"/>
          <p:cNvPicPr/>
          <p:nvPr/>
        </p:nvPicPr>
        <p:blipFill>
          <a:blip r:embed="rId2"/>
          <a:stretch>
            <a:fillRect/>
          </a:stretch>
        </p:blipFill>
        <p:spPr>
          <a:xfrm>
            <a:off x="978480" y="1216765"/>
            <a:ext cx="8189640" cy="5359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Line 1"/>
          <p:cNvSpPr/>
          <p:nvPr/>
        </p:nvSpPr>
        <p:spPr>
          <a:xfrm>
            <a:off x="4112280" y="2151360"/>
            <a:ext cx="0" cy="3186000"/>
          </a:xfrm>
          <a:prstGeom prst="line">
            <a:avLst/>
          </a:prstGeom>
          <a:ln w="57240">
            <a:solidFill>
              <a:srgbClr val="1B4F8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9" name="图片 37"/>
          <p:cNvPicPr/>
          <p:nvPr/>
        </p:nvPicPr>
        <p:blipFill>
          <a:blip r:embed="rId1"/>
          <a:stretch>
            <a:fillRect/>
          </a:stretch>
        </p:blipFill>
        <p:spPr>
          <a:xfrm>
            <a:off x="1354680" y="2151360"/>
            <a:ext cx="2732040" cy="3185280"/>
          </a:xfrm>
          <a:prstGeom prst="rect">
            <a:avLst/>
          </a:prstGeom>
          <a:ln>
            <a:noFill/>
          </a:ln>
        </p:spPr>
      </p:pic>
      <p:grpSp>
        <p:nvGrpSpPr>
          <p:cNvPr id="140" name="Group 2"/>
          <p:cNvGrpSpPr/>
          <p:nvPr/>
        </p:nvGrpSpPr>
        <p:grpSpPr>
          <a:xfrm>
            <a:off x="4597920" y="2081880"/>
            <a:ext cx="3039840" cy="1047240"/>
            <a:chOff x="4597920" y="2081880"/>
            <a:chExt cx="3039840" cy="1047240"/>
          </a:xfrm>
        </p:grpSpPr>
        <p:sp>
          <p:nvSpPr>
            <p:cNvPr id="141" name="CustomShape 3"/>
            <p:cNvSpPr/>
            <p:nvPr/>
          </p:nvSpPr>
          <p:spPr>
            <a:xfrm>
              <a:off x="4597920" y="2399760"/>
              <a:ext cx="3039840" cy="729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b="0" strike="noStrike" spc="-1" dirty="0" err="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看不懂的代码怎么维护？盲人骑瞎马，夜半临深池，想想就觉得可怕</a:t>
              </a:r>
              <a:endParaRPr lang="en-US" sz="1400" b="0" strike="noStrike" spc="-1" dirty="0">
                <a:latin typeface="Arial" panose="020B0604020202020204"/>
              </a:endParaRPr>
            </a:p>
          </p:txBody>
        </p:sp>
        <p:sp>
          <p:nvSpPr>
            <p:cNvPr id="142" name="CustomShape 4"/>
            <p:cNvSpPr/>
            <p:nvPr/>
          </p:nvSpPr>
          <p:spPr>
            <a:xfrm>
              <a:off x="4602240" y="2081880"/>
              <a:ext cx="1207167" cy="39865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zh-CN" altLang="en-US" sz="2000" b="1" strike="noStrike" spc="-1" dirty="0">
                  <a:latin typeface="Arial" panose="020B0604020202020204"/>
                </a:rPr>
                <a:t>更难维护</a:t>
              </a:r>
              <a:endParaRPr lang="en-US" sz="2000" b="1" strike="noStrike" spc="-1" dirty="0">
                <a:latin typeface="Arial" panose="020B0604020202020204"/>
              </a:endParaRPr>
            </a:p>
          </p:txBody>
        </p:sp>
      </p:grpSp>
      <p:grpSp>
        <p:nvGrpSpPr>
          <p:cNvPr id="143" name="Group 5"/>
          <p:cNvGrpSpPr/>
          <p:nvPr/>
        </p:nvGrpSpPr>
        <p:grpSpPr>
          <a:xfrm>
            <a:off x="7955280" y="2081880"/>
            <a:ext cx="3039840" cy="1366920"/>
            <a:chOff x="7955280" y="2081880"/>
            <a:chExt cx="3039840" cy="1366920"/>
          </a:xfrm>
        </p:grpSpPr>
        <p:sp>
          <p:nvSpPr>
            <p:cNvPr id="144" name="CustomShape 6"/>
            <p:cNvSpPr/>
            <p:nvPr/>
          </p:nvSpPr>
          <p:spPr>
            <a:xfrm>
              <a:off x="7955280" y="2399760"/>
              <a:ext cx="3039840" cy="1049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b="0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没有良好错误处理习惯的代码，逻辑不严谨的代码，时不时出点漏子也正常</a:t>
              </a:r>
              <a:endParaRPr lang="en-US" sz="1400" b="0" strike="noStrike" spc="-1">
                <a:latin typeface="Arial" panose="020B0604020202020204"/>
              </a:endParaRPr>
            </a:p>
          </p:txBody>
        </p:sp>
        <p:sp>
          <p:nvSpPr>
            <p:cNvPr id="145" name="CustomShape 7"/>
            <p:cNvSpPr/>
            <p:nvPr/>
          </p:nvSpPr>
          <p:spPr>
            <a:xfrm>
              <a:off x="7958880" y="2081880"/>
              <a:ext cx="1775849" cy="39865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zh-CN" altLang="en-US" sz="2000" b="1" spc="-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更容易出</a:t>
              </a:r>
              <a:r>
                <a:rPr lang="en-US" altLang="zh-CN" sz="2000" b="1" spc="-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BUG</a:t>
              </a:r>
              <a:endParaRPr lang="en-US" sz="2000" b="1" spc="-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46" name="Group 8"/>
          <p:cNvGrpSpPr/>
          <p:nvPr/>
        </p:nvGrpSpPr>
        <p:grpSpPr>
          <a:xfrm>
            <a:off x="4597920" y="3957840"/>
            <a:ext cx="3039840" cy="1366920"/>
            <a:chOff x="4597920" y="3957840"/>
            <a:chExt cx="3039840" cy="1366920"/>
          </a:xfrm>
        </p:grpSpPr>
        <p:sp>
          <p:nvSpPr>
            <p:cNvPr id="147" name="CustomShape 9"/>
            <p:cNvSpPr/>
            <p:nvPr/>
          </p:nvSpPr>
          <p:spPr>
            <a:xfrm>
              <a:off x="4597920" y="4275720"/>
              <a:ext cx="3039840" cy="1049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b="0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如果设计之初不为将来考虑，那代码就没有将来。因为你的将来是在与BUG纠缠的泥淖中度过的。</a:t>
              </a:r>
              <a:endParaRPr lang="en-US" sz="1400" b="0" strike="noStrike" spc="-1">
                <a:latin typeface="Arial" panose="020B0604020202020204"/>
              </a:endParaRPr>
            </a:p>
          </p:txBody>
        </p:sp>
        <p:sp>
          <p:nvSpPr>
            <p:cNvPr id="148" name="CustomShape 10"/>
            <p:cNvSpPr/>
            <p:nvPr/>
          </p:nvSpPr>
          <p:spPr>
            <a:xfrm>
              <a:off x="4601880" y="3957840"/>
              <a:ext cx="2745280" cy="39865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zh-CN" altLang="en-US" sz="2000" b="1" strike="noStrike" spc="-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更难</a:t>
              </a:r>
              <a:r>
                <a:rPr lang="en-US" sz="2000" b="1" strike="noStrike" spc="-1" dirty="0" err="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修改、复用、扩展</a:t>
              </a:r>
              <a:endParaRPr lang="en-US" sz="2000" b="0" strike="noStrike" spc="-1" dirty="0">
                <a:latin typeface="Arial" panose="020B0604020202020204"/>
              </a:endParaRPr>
            </a:p>
          </p:txBody>
        </p:sp>
      </p:grpSp>
      <p:grpSp>
        <p:nvGrpSpPr>
          <p:cNvPr id="149" name="Group 11"/>
          <p:cNvGrpSpPr/>
          <p:nvPr/>
        </p:nvGrpSpPr>
        <p:grpSpPr>
          <a:xfrm>
            <a:off x="7955280" y="3957840"/>
            <a:ext cx="3039840" cy="1366920"/>
            <a:chOff x="7955280" y="3957840"/>
            <a:chExt cx="3039840" cy="1366920"/>
          </a:xfrm>
        </p:grpSpPr>
        <p:sp>
          <p:nvSpPr>
            <p:cNvPr id="150" name="CustomShape 12"/>
            <p:cNvSpPr/>
            <p:nvPr/>
          </p:nvSpPr>
          <p:spPr>
            <a:xfrm>
              <a:off x="7955280" y="4275720"/>
              <a:ext cx="3039840" cy="1049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b="0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没有经过测试验证，说稳定可靠就是耍流氓</a:t>
              </a:r>
              <a:endParaRPr lang="en-US" sz="1400" b="0" strike="noStrike" spc="-1">
                <a:latin typeface="Arial" panose="020B0604020202020204"/>
              </a:endParaRPr>
            </a:p>
            <a:p>
              <a:pPr>
                <a:lnSpc>
                  <a:spcPct val="150000"/>
                </a:lnSpc>
              </a:pPr>
              <a:r>
                <a:rPr lang="en-US" sz="1400" b="0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代码难测=&gt;测得少=&gt;质量差</a:t>
              </a:r>
              <a:endParaRPr lang="en-US" sz="1400" b="0" strike="noStrike" spc="-1">
                <a:latin typeface="Arial" panose="020B0604020202020204"/>
              </a:endParaRPr>
            </a:p>
          </p:txBody>
        </p:sp>
        <p:sp>
          <p:nvSpPr>
            <p:cNvPr id="151" name="CustomShape 13"/>
            <p:cNvSpPr/>
            <p:nvPr/>
          </p:nvSpPr>
          <p:spPr>
            <a:xfrm>
              <a:off x="7959960" y="3957840"/>
              <a:ext cx="1976223" cy="39865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1" spc="-1" dirty="0" err="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更难调试和测试</a:t>
              </a:r>
              <a:endParaRPr lang="en-US" sz="2000" b="0" strike="noStrike" spc="-1" dirty="0">
                <a:latin typeface="Arial" panose="020B0604020202020204"/>
              </a:endParaRPr>
            </a:p>
          </p:txBody>
        </p:sp>
      </p:grpSp>
      <p:sp>
        <p:nvSpPr>
          <p:cNvPr id="152" name="CustomShape 14"/>
          <p:cNvSpPr/>
          <p:nvPr/>
        </p:nvSpPr>
        <p:spPr>
          <a:xfrm>
            <a:off x="1027440" y="759960"/>
            <a:ext cx="420624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为什么要关注代码风格</a:t>
            </a:r>
            <a:endParaRPr lang="en-US" sz="3200" b="0" strike="noStrike" spc="-1">
              <a:latin typeface="Arial" panose="020B0604020202020204"/>
            </a:endParaRPr>
          </a:p>
        </p:txBody>
      </p:sp>
      <p:pic>
        <p:nvPicPr>
          <p:cNvPr id="153" name="图片 55"/>
          <p:cNvPicPr/>
          <p:nvPr/>
        </p:nvPicPr>
        <p:blipFill>
          <a:blip r:embed="rId2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 rot="10800000">
            <a:off x="720" y="0"/>
            <a:ext cx="12191400" cy="6857280"/>
          </a:xfrm>
          <a:prstGeom prst="rect">
            <a:avLst/>
          </a:prstGeom>
          <a:gradFill rotWithShape="0">
            <a:gsLst>
              <a:gs pos="0">
                <a:srgbClr val="22A725"/>
              </a:gs>
              <a:gs pos="90000">
                <a:srgbClr val="1B41A6"/>
              </a:gs>
            </a:gsLst>
            <a:lin ang="189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5" name="图片 10"/>
          <p:cNvPicPr/>
          <p:nvPr/>
        </p:nvPicPr>
        <p:blipFill>
          <a:blip r:embed="rId1"/>
          <a:stretch>
            <a:fillRect/>
          </a:stretch>
        </p:blipFill>
        <p:spPr>
          <a:xfrm>
            <a:off x="4593600" y="1118880"/>
            <a:ext cx="7619400" cy="7340040"/>
          </a:xfrm>
          <a:prstGeom prst="rect">
            <a:avLst/>
          </a:prstGeom>
          <a:ln>
            <a:noFill/>
          </a:ln>
        </p:spPr>
      </p:pic>
      <p:sp>
        <p:nvSpPr>
          <p:cNvPr id="156" name="CustomShape 2"/>
          <p:cNvSpPr/>
          <p:nvPr/>
        </p:nvSpPr>
        <p:spPr>
          <a:xfrm>
            <a:off x="459720" y="1815840"/>
            <a:ext cx="4419360" cy="67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2. 让代码更易理解</a:t>
            </a:r>
            <a:endParaRPr lang="en-US" sz="4000" b="0" strike="noStrike" spc="-1">
              <a:latin typeface="Arial" panose="020B0604020202020204"/>
            </a:endParaRPr>
          </a:p>
        </p:txBody>
      </p:sp>
      <p:sp>
        <p:nvSpPr>
          <p:cNvPr id="157" name="Line 3"/>
          <p:cNvSpPr/>
          <p:nvPr/>
        </p:nvSpPr>
        <p:spPr>
          <a:xfrm>
            <a:off x="479880" y="2678760"/>
            <a:ext cx="11232000" cy="32040"/>
          </a:xfrm>
          <a:prstGeom prst="line">
            <a:avLst/>
          </a:prstGeom>
          <a:ln w="1908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8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948816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159" name="图片 12"/>
          <p:cNvPicPr/>
          <p:nvPr/>
        </p:nvPicPr>
        <p:blipFill>
          <a:blip r:embed="rId3"/>
          <a:stretch>
            <a:fillRect/>
          </a:stretch>
        </p:blipFill>
        <p:spPr>
          <a:xfrm>
            <a:off x="10068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160" name="图片 13"/>
          <p:cNvPicPr/>
          <p:nvPr/>
        </p:nvPicPr>
        <p:blipFill>
          <a:blip r:embed="rId4"/>
          <a:stretch>
            <a:fillRect/>
          </a:stretch>
        </p:blipFill>
        <p:spPr>
          <a:xfrm>
            <a:off x="1064952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161" name="图片 14"/>
          <p:cNvPicPr/>
          <p:nvPr/>
        </p:nvPicPr>
        <p:blipFill>
          <a:blip r:embed="rId5"/>
          <a:stretch>
            <a:fillRect/>
          </a:stretch>
        </p:blipFill>
        <p:spPr>
          <a:xfrm>
            <a:off x="11229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162" name="图片 15"/>
          <p:cNvPicPr/>
          <p:nvPr/>
        </p:nvPicPr>
        <p:blipFill>
          <a:blip r:embed="rId6"/>
          <a:stretch>
            <a:fillRect/>
          </a:stretch>
        </p:blipFill>
        <p:spPr>
          <a:xfrm>
            <a:off x="9816480" y="5725440"/>
            <a:ext cx="1843200" cy="595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5724360" y="1222920"/>
            <a:ext cx="5226480" cy="625320"/>
          </a:xfrm>
          <a:prstGeom prst="rect">
            <a:avLst/>
          </a:prstGeom>
          <a:solidFill>
            <a:srgbClr val="1B4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2"/>
          <p:cNvSpPr/>
          <p:nvPr/>
        </p:nvSpPr>
        <p:spPr>
          <a:xfrm>
            <a:off x="5081760" y="1222920"/>
            <a:ext cx="641880" cy="625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3"/>
          <p:cNvSpPr/>
          <p:nvPr/>
        </p:nvSpPr>
        <p:spPr>
          <a:xfrm>
            <a:off x="5816880" y="1339560"/>
            <a:ext cx="33840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怎么让代码整齐漂亮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166" name="CustomShape 4"/>
          <p:cNvSpPr/>
          <p:nvPr/>
        </p:nvSpPr>
        <p:spPr>
          <a:xfrm>
            <a:off x="5174280" y="1304640"/>
            <a:ext cx="4572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67" name="CustomShape 5"/>
          <p:cNvSpPr/>
          <p:nvPr/>
        </p:nvSpPr>
        <p:spPr>
          <a:xfrm>
            <a:off x="5724360" y="1968120"/>
            <a:ext cx="5226480" cy="625320"/>
          </a:xfrm>
          <a:prstGeom prst="rect">
            <a:avLst/>
          </a:prstGeom>
          <a:solidFill>
            <a:srgbClr val="1B4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8" name="CustomShape 6"/>
          <p:cNvSpPr/>
          <p:nvPr/>
        </p:nvSpPr>
        <p:spPr>
          <a:xfrm>
            <a:off x="5081760" y="1968120"/>
            <a:ext cx="641880" cy="625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7"/>
          <p:cNvSpPr/>
          <p:nvPr/>
        </p:nvSpPr>
        <p:spPr>
          <a:xfrm>
            <a:off x="5816880" y="2084760"/>
            <a:ext cx="33840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怎么注释和命名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170" name="CustomShape 8"/>
          <p:cNvSpPr/>
          <p:nvPr/>
        </p:nvSpPr>
        <p:spPr>
          <a:xfrm>
            <a:off x="5174280" y="2050200"/>
            <a:ext cx="4572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71" name="CustomShape 9"/>
          <p:cNvSpPr/>
          <p:nvPr/>
        </p:nvSpPr>
        <p:spPr>
          <a:xfrm>
            <a:off x="5724360" y="2713680"/>
            <a:ext cx="5226480" cy="625320"/>
          </a:xfrm>
          <a:prstGeom prst="rect">
            <a:avLst/>
          </a:prstGeom>
          <a:solidFill>
            <a:srgbClr val="1B4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CustomShape 10"/>
          <p:cNvSpPr/>
          <p:nvPr/>
        </p:nvSpPr>
        <p:spPr>
          <a:xfrm>
            <a:off x="5081760" y="2713680"/>
            <a:ext cx="641880" cy="625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CustomShape 11"/>
          <p:cNvSpPr/>
          <p:nvPr/>
        </p:nvSpPr>
        <p:spPr>
          <a:xfrm>
            <a:off x="5816880" y="2826360"/>
            <a:ext cx="33840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一致性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174" name="CustomShape 12"/>
          <p:cNvSpPr/>
          <p:nvPr/>
        </p:nvSpPr>
        <p:spPr>
          <a:xfrm>
            <a:off x="5174280" y="2795400"/>
            <a:ext cx="4572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75" name="CustomShape 13"/>
          <p:cNvSpPr/>
          <p:nvPr/>
        </p:nvSpPr>
        <p:spPr>
          <a:xfrm>
            <a:off x="5724360" y="3458880"/>
            <a:ext cx="5226480" cy="625320"/>
          </a:xfrm>
          <a:prstGeom prst="rect">
            <a:avLst/>
          </a:prstGeom>
          <a:solidFill>
            <a:srgbClr val="1B4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14"/>
          <p:cNvSpPr/>
          <p:nvPr/>
        </p:nvSpPr>
        <p:spPr>
          <a:xfrm>
            <a:off x="5081760" y="3458880"/>
            <a:ext cx="641880" cy="625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ustomShape 15"/>
          <p:cNvSpPr/>
          <p:nvPr/>
        </p:nvSpPr>
        <p:spPr>
          <a:xfrm>
            <a:off x="5816880" y="3575520"/>
            <a:ext cx="33840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不玩猜谜游戏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178" name="CustomShape 16"/>
          <p:cNvSpPr/>
          <p:nvPr/>
        </p:nvSpPr>
        <p:spPr>
          <a:xfrm>
            <a:off x="5174280" y="3540960"/>
            <a:ext cx="4572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79" name="CustomShape 17"/>
          <p:cNvSpPr/>
          <p:nvPr/>
        </p:nvSpPr>
        <p:spPr>
          <a:xfrm>
            <a:off x="5724360" y="4204440"/>
            <a:ext cx="5226480" cy="625320"/>
          </a:xfrm>
          <a:prstGeom prst="rect">
            <a:avLst/>
          </a:prstGeom>
          <a:solidFill>
            <a:srgbClr val="1B4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0" name="CustomShape 18"/>
          <p:cNvSpPr/>
          <p:nvPr/>
        </p:nvSpPr>
        <p:spPr>
          <a:xfrm>
            <a:off x="5081760" y="4204440"/>
            <a:ext cx="641880" cy="625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CustomShape 19"/>
          <p:cNvSpPr/>
          <p:nvPr/>
        </p:nvSpPr>
        <p:spPr>
          <a:xfrm>
            <a:off x="5816880" y="4321080"/>
            <a:ext cx="33840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怎么控制函数复杂度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182" name="CustomShape 20"/>
          <p:cNvSpPr/>
          <p:nvPr/>
        </p:nvSpPr>
        <p:spPr>
          <a:xfrm>
            <a:off x="5174280" y="4286160"/>
            <a:ext cx="4572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83" name="CustomShape 21"/>
          <p:cNvSpPr/>
          <p:nvPr/>
        </p:nvSpPr>
        <p:spPr>
          <a:xfrm>
            <a:off x="5724360" y="4949640"/>
            <a:ext cx="5226480" cy="625320"/>
          </a:xfrm>
          <a:prstGeom prst="rect">
            <a:avLst/>
          </a:prstGeom>
          <a:solidFill>
            <a:srgbClr val="1B4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CustomShape 22"/>
          <p:cNvSpPr/>
          <p:nvPr/>
        </p:nvSpPr>
        <p:spPr>
          <a:xfrm>
            <a:off x="5081760" y="4949640"/>
            <a:ext cx="641880" cy="625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5" name="CustomShape 23"/>
          <p:cNvSpPr/>
          <p:nvPr/>
        </p:nvSpPr>
        <p:spPr>
          <a:xfrm>
            <a:off x="5816520" y="5066640"/>
            <a:ext cx="4341240" cy="39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怎么让代码更加模块化</a:t>
            </a:r>
            <a:endParaRPr lang="zh-CN" altLang="en-US" sz="2000" b="1" strike="noStrike" spc="-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6" name="CustomShape 24"/>
          <p:cNvSpPr/>
          <p:nvPr/>
        </p:nvSpPr>
        <p:spPr>
          <a:xfrm>
            <a:off x="5174280" y="5031720"/>
            <a:ext cx="4572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2400" b="0" strike="noStrike" spc="-1">
              <a:latin typeface="Arial" panose="020B0604020202020204"/>
            </a:endParaRPr>
          </a:p>
        </p:txBody>
      </p:sp>
      <p:pic>
        <p:nvPicPr>
          <p:cNvPr id="187" name="图片 25"/>
          <p:cNvPicPr/>
          <p:nvPr/>
        </p:nvPicPr>
        <p:blipFill>
          <a:blip r:embed="rId1"/>
          <a:stretch>
            <a:fillRect/>
          </a:stretch>
        </p:blipFill>
        <p:spPr>
          <a:xfrm>
            <a:off x="1240560" y="1214640"/>
            <a:ext cx="3748320" cy="4370040"/>
          </a:xfrm>
          <a:prstGeom prst="rect">
            <a:avLst/>
          </a:prstGeom>
          <a:ln>
            <a:noFill/>
          </a:ln>
        </p:spPr>
      </p:pic>
      <p:pic>
        <p:nvPicPr>
          <p:cNvPr id="188" name="图片 27"/>
          <p:cNvPicPr/>
          <p:nvPr/>
        </p:nvPicPr>
        <p:blipFill>
          <a:blip r:embed="rId2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图片 7"/>
          <p:cNvPicPr/>
          <p:nvPr/>
        </p:nvPicPr>
        <p:blipFill>
          <a:blip r:embed="rId1"/>
          <a:stretch>
            <a:fillRect/>
          </a:stretch>
        </p:blipFill>
        <p:spPr>
          <a:xfrm>
            <a:off x="657720" y="1814040"/>
            <a:ext cx="5120640" cy="3865680"/>
          </a:xfrm>
          <a:prstGeom prst="rect">
            <a:avLst/>
          </a:prstGeom>
          <a:ln>
            <a:noFill/>
          </a:ln>
        </p:spPr>
      </p:pic>
      <p:pic>
        <p:nvPicPr>
          <p:cNvPr id="190" name="图片 8"/>
          <p:cNvPicPr/>
          <p:nvPr/>
        </p:nvPicPr>
        <p:blipFill>
          <a:blip r:embed="rId2"/>
          <a:stretch>
            <a:fillRect/>
          </a:stretch>
        </p:blipFill>
        <p:spPr>
          <a:xfrm>
            <a:off x="5950080" y="1814040"/>
            <a:ext cx="5477400" cy="3866400"/>
          </a:xfrm>
          <a:prstGeom prst="rect">
            <a:avLst/>
          </a:prstGeom>
          <a:ln>
            <a:noFill/>
          </a:ln>
        </p:spPr>
      </p:pic>
      <p:sp>
        <p:nvSpPr>
          <p:cNvPr id="191" name="CustomShape 1"/>
          <p:cNvSpPr/>
          <p:nvPr/>
        </p:nvSpPr>
        <p:spPr>
          <a:xfrm>
            <a:off x="653040" y="759960"/>
            <a:ext cx="746136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对比一下两段代码，你更愿意看哪一段？</a:t>
            </a:r>
            <a:endParaRPr lang="en-US" sz="3200" b="0" strike="noStrike" spc="-1">
              <a:latin typeface="Arial" panose="020B0604020202020204"/>
            </a:endParaRPr>
          </a:p>
        </p:txBody>
      </p:sp>
      <p:pic>
        <p:nvPicPr>
          <p:cNvPr id="192" name="图片 11"/>
          <p:cNvPicPr/>
          <p:nvPr/>
        </p:nvPicPr>
        <p:blipFill>
          <a:blip r:embed="rId3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7" dur="2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1056240" y="4381560"/>
            <a:ext cx="4722480" cy="643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14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请输入文字请输入文字请输入文字</a:t>
            </a:r>
            <a:endParaRPr lang="en-US" sz="1400" b="0" strike="noStrike" spc="-1">
              <a:latin typeface="Arial" panose="020B0604020202020204"/>
            </a:endParaRPr>
          </a:p>
          <a:p>
            <a:pPr algn="ctr">
              <a:lnSpc>
                <a:spcPct val="130000"/>
              </a:lnSpc>
            </a:pPr>
            <a:r>
              <a:rPr lang="en-US" sz="14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请输入文字输入文字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194" name="CustomShape 2"/>
          <p:cNvSpPr/>
          <p:nvPr/>
        </p:nvSpPr>
        <p:spPr>
          <a:xfrm>
            <a:off x="604440" y="624600"/>
            <a:ext cx="908928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对比一下两段注释，你觉得哪种注释对你更有用？</a:t>
            </a:r>
            <a:endParaRPr lang="en-US" sz="3200" b="0" strike="noStrike" spc="-1">
              <a:latin typeface="Arial" panose="020B0604020202020204"/>
            </a:endParaRPr>
          </a:p>
        </p:txBody>
      </p:sp>
      <p:pic>
        <p:nvPicPr>
          <p:cNvPr id="195" name="图片 11"/>
          <p:cNvPicPr/>
          <p:nvPr/>
        </p:nvPicPr>
        <p:blipFill>
          <a:blip r:embed="rId1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pic>
        <p:nvPicPr>
          <p:cNvPr id="196" name="图片 6"/>
          <p:cNvPicPr/>
          <p:nvPr/>
        </p:nvPicPr>
        <p:blipFill>
          <a:blip r:embed="rId2"/>
          <a:stretch>
            <a:fillRect/>
          </a:stretch>
        </p:blipFill>
        <p:spPr>
          <a:xfrm>
            <a:off x="610200" y="1453680"/>
            <a:ext cx="5168160" cy="4758120"/>
          </a:xfrm>
          <a:prstGeom prst="rect">
            <a:avLst/>
          </a:prstGeom>
          <a:ln>
            <a:noFill/>
          </a:ln>
        </p:spPr>
      </p:pic>
      <p:pic>
        <p:nvPicPr>
          <p:cNvPr id="197" name="图片 7"/>
          <p:cNvPicPr/>
          <p:nvPr/>
        </p:nvPicPr>
        <p:blipFill>
          <a:blip r:embed="rId3"/>
          <a:stretch>
            <a:fillRect/>
          </a:stretch>
        </p:blipFill>
        <p:spPr>
          <a:xfrm>
            <a:off x="5918760" y="1452960"/>
            <a:ext cx="5575680" cy="4758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7" dur="2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/>
          </p:nvPr>
        </p:nvSpPr>
        <p:spPr>
          <a:xfrm>
            <a:off x="674370" y="1771015"/>
            <a:ext cx="10453370" cy="3977005"/>
          </a:xfrm>
        </p:spPr>
        <p:txBody>
          <a:bodyPr>
            <a:normAutofit lnSpcReduction="10000"/>
          </a:bodyPr>
          <a:p>
            <a:pPr indent="0" eaLnBrk="0" fontAlgn="auto" hangingPunct="0">
              <a:lnSpc>
                <a:spcPct val="150000"/>
              </a:lnSpc>
              <a:buNone/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什么地方不用写注释：</a:t>
            </a:r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indent="0" eaLnBrk="0" fontAlgn="auto" hangingPunct="0">
              <a:lnSpc>
                <a:spcPct val="150000"/>
              </a:lnSpc>
            </a:pP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zh-CN" sz="1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能从代码本身中迅速地推断的事实。</a:t>
            </a:r>
            <a:endParaRPr lang="zh-CN" altLang="zh-CN" sz="1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eaLnBrk="0" fontAlgn="auto" hangingPunct="0">
              <a:lnSpc>
                <a:spcPct val="150000"/>
              </a:lnSpc>
            </a:pPr>
            <a:r>
              <a:rPr lang="en-US" altLang="zh-CN" sz="1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zh-CN" sz="1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用来粉饰烂代码(例如蹩脚的函数名)的"拐杖式注释"--应该把代码改好。</a:t>
            </a:r>
            <a:endParaRPr lang="zh-CN" altLang="zh-CN" sz="18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eaLnBrk="0" fontAlgn="auto" hangingPunct="0">
              <a:lnSpc>
                <a:spcPct val="150000"/>
              </a:lnSpc>
            </a:pPr>
            <a:endParaRPr lang="zh-CN" altLang="en-US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+mn-ea"/>
            </a:endParaRPr>
          </a:p>
          <a:p>
            <a:pPr indent="0" eaLnBrk="0" fontAlgn="auto" hangingPunct="0">
              <a:lnSpc>
                <a:spcPct val="150000"/>
              </a:lnSpc>
              <a:buNone/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什么地方应该写注释：</a:t>
            </a:r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indent="0" eaLnBrk="0" fontAlgn="auto" hangingPunct="0">
              <a:lnSpc>
                <a:spcPct val="150000"/>
              </a:lnSpc>
            </a:pPr>
            <a:r>
              <a:rPr lang="en-US" altLang="zh-CN" sz="1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zh-CN" sz="1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对于为什么代码写成这样而不是那样的内在理由(“指导性批注”)。</a:t>
            </a:r>
            <a:endParaRPr lang="zh-CN" altLang="zh-CN" sz="1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eaLnBrk="0" fontAlgn="auto" hangingPunct="0">
              <a:lnSpc>
                <a:spcPct val="150000"/>
              </a:lnSpc>
            </a:pPr>
            <a:r>
              <a:rPr lang="en-US" altLang="zh-CN" sz="1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zh-CN" sz="1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代码中的缺陷，使用像TODO:或者XXX:这样的标记。</a:t>
            </a:r>
            <a:endParaRPr lang="zh-CN" altLang="zh-CN" sz="1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eaLnBrk="0" fontAlgn="auto" hangingPunct="0">
              <a:lnSpc>
                <a:spcPct val="150000"/>
              </a:lnSpc>
            </a:pPr>
            <a:r>
              <a:rPr lang="en-US" altLang="zh-CN" sz="1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zh-CN" sz="1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常量背后的故事，为什么是这个值。</a:t>
            </a:r>
            <a:endParaRPr lang="zh-CN" altLang="zh-CN" sz="18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eaLnBrk="0" fontAlgn="auto" hangingPunct="0">
              <a:lnSpc>
                <a:spcPct val="150000"/>
              </a:lnSpc>
              <a:buNone/>
            </a:pP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indent="0" fontAlgn="auto">
              <a:lnSpc>
                <a:spcPct val="150000"/>
              </a:lnSpc>
              <a:buNone/>
            </a:pPr>
            <a:endParaRPr lang="zh-CN" altLang="en-US"/>
          </a:p>
        </p:txBody>
      </p:sp>
      <p:sp>
        <p:nvSpPr>
          <p:cNvPr id="194" name="CustomShape 2"/>
          <p:cNvSpPr/>
          <p:nvPr/>
        </p:nvSpPr>
        <p:spPr>
          <a:xfrm>
            <a:off x="674552" y="595390"/>
            <a:ext cx="2172335" cy="5594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p>
            <a:pPr algn="ctr">
              <a:lnSpc>
                <a:spcPct val="100000"/>
              </a:lnSpc>
            </a:pPr>
            <a:r>
              <a:rPr lang="zh-CN" alt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学会写注释</a:t>
            </a:r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/>
          </p:nvPr>
        </p:nvSpPr>
        <p:spPr>
          <a:xfrm>
            <a:off x="674370" y="1771015"/>
            <a:ext cx="10453370" cy="3977005"/>
          </a:xfrm>
        </p:spPr>
        <p:txBody>
          <a:bodyPr>
            <a:normAutofit lnSpcReduction="20000"/>
          </a:bodyPr>
          <a:p>
            <a:pPr indent="0" eaLnBrk="0" fontAlgn="auto" hangingPunct="0">
              <a:lnSpc>
                <a:spcPct val="150000"/>
              </a:lnSpc>
              <a:buNone/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写注释遵守的原则：</a:t>
            </a:r>
            <a:endParaRPr lang="zh-CN" altLang="en-US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514350" indent="-285750" eaLnBrk="0" fontAlgn="auto" hangingPunct="0">
              <a:lnSpc>
                <a:spcPct val="15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注释应重点阐述目的</a:t>
            </a:r>
            <a:endParaRPr lang="zh-CN" altLang="en-US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1" indent="0" eaLnBrk="0" fontAlgn="auto" hangingPunct="0">
              <a:lnSpc>
                <a:spcPct val="150000"/>
              </a:lnSpc>
              <a:buNone/>
            </a:pPr>
            <a:r>
              <a:rPr lang="zh-CN" altLang="en-US" sz="154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注释应重点阐述目的，而非过程。</a:t>
            </a:r>
            <a:endParaRPr lang="zh-CN" altLang="en-US" sz="154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514350" indent="-285750" eaLnBrk="0" fontAlgn="auto" hangingPunct="0">
              <a:lnSpc>
                <a:spcPct val="15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注释应重点阐述隐性知识</a:t>
            </a:r>
            <a:endParaRPr lang="zh-CN" altLang="en-US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1" indent="0" eaLnBrk="0" fontAlgn="auto" hangingPunct="0">
              <a:lnSpc>
                <a:spcPct val="150000"/>
              </a:lnSpc>
              <a:buNone/>
            </a:pPr>
            <a:r>
              <a:rPr lang="zh-CN" altLang="en-US" sz="154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注释应重点阐述隐性知识，即代码无法直接反映的意图、原则。</a:t>
            </a:r>
            <a:endParaRPr lang="zh-CN" altLang="en-US" sz="154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514350" indent="-285750" eaLnBrk="0" fontAlgn="auto" hangingPunct="0">
              <a:lnSpc>
                <a:spcPct val="15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注释应重点阐述关联知识</a:t>
            </a:r>
            <a:endParaRPr lang="zh-CN" altLang="en-US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1" indent="0" eaLnBrk="0" fontAlgn="auto" hangingPunct="0">
              <a:lnSpc>
                <a:spcPct val="150000"/>
              </a:lnSpc>
              <a:buNone/>
            </a:pPr>
            <a:r>
              <a:rPr lang="zh-CN" altLang="en-US" sz="154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注释应重点阐述模块/函数之间的关联知识，即对比分析多个函数或者多个模块才能得到的知识。</a:t>
            </a:r>
            <a:endParaRPr lang="zh-CN" altLang="en-US" sz="154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514350" indent="-285750" eaLnBrk="0" fontAlgn="auto" hangingPunct="0">
              <a:lnSpc>
                <a:spcPct val="15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注释应和代码保持一致</a:t>
            </a:r>
            <a:endParaRPr lang="zh-CN" altLang="en-US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1" indent="0" eaLnBrk="0" fontAlgn="auto" hangingPunct="0">
              <a:lnSpc>
                <a:spcPct val="150000"/>
              </a:lnSpc>
              <a:buNone/>
            </a:pPr>
            <a:r>
              <a:rPr lang="zh-CN" altLang="en-US" sz="154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注释和代码不一致，还不如没有注释。</a:t>
            </a:r>
            <a:endParaRPr lang="zh-CN" altLang="en-US" sz="154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indent="0" eaLnBrk="0" fontAlgn="auto" hangingPunct="0">
              <a:lnSpc>
                <a:spcPct val="150000"/>
              </a:lnSpc>
              <a:buNone/>
            </a:pP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indent="0" fontAlgn="auto">
              <a:lnSpc>
                <a:spcPct val="150000"/>
              </a:lnSpc>
              <a:buNone/>
            </a:pPr>
            <a:endParaRPr lang="zh-CN" altLang="en-US"/>
          </a:p>
        </p:txBody>
      </p:sp>
      <p:sp>
        <p:nvSpPr>
          <p:cNvPr id="194" name="CustomShape 2"/>
          <p:cNvSpPr/>
          <p:nvPr/>
        </p:nvSpPr>
        <p:spPr>
          <a:xfrm>
            <a:off x="674552" y="595390"/>
            <a:ext cx="2172335" cy="5594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p>
            <a:pPr algn="ctr">
              <a:lnSpc>
                <a:spcPct val="100000"/>
              </a:lnSpc>
            </a:pPr>
            <a:r>
              <a:rPr lang="zh-CN" alt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学会写注释</a:t>
            </a:r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80" y="541518"/>
            <a:ext cx="10972440" cy="608965"/>
          </a:xfrm>
        </p:spPr>
        <p:txBody>
          <a:bodyPr/>
          <a:p>
            <a:r>
              <a:rPr lang="zh-CN" altLang="en-US"/>
              <a:t>课程安排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/>
          </p:nvPr>
        </p:nvSpPr>
        <p:spPr>
          <a:xfrm>
            <a:off x="609600" y="1604645"/>
            <a:ext cx="10972165" cy="4733925"/>
          </a:xfrm>
        </p:spPr>
        <p:txBody>
          <a:bodyPr>
            <a:noAutofit/>
          </a:bodyPr>
          <a:p>
            <a:r>
              <a:rPr lang="zh-CN" altLang="en-US" sz="1800"/>
              <a:t>第一节：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1、编码风格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2、健壮性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>
                <a:sym typeface="+mn-ea"/>
              </a:rPr>
              <a:t>3、</a:t>
            </a:r>
            <a:r>
              <a:rPr lang="zh-CN" altLang="en-US" sz="1800"/>
              <a:t>可调式、可测试、可扩展性</a:t>
            </a:r>
            <a:endParaRPr lang="zh-CN" altLang="en-US" sz="1800"/>
          </a:p>
          <a:p>
            <a:endParaRPr lang="zh-CN" altLang="en-US" sz="1800"/>
          </a:p>
          <a:p>
            <a:r>
              <a:rPr lang="zh-CN" altLang="en-US" sz="1800"/>
              <a:t>第二节：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1、API接口设计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2、解耦和重构</a:t>
            </a:r>
            <a:endParaRPr lang="zh-CN" altLang="en-US" sz="1800"/>
          </a:p>
          <a:p>
            <a:endParaRPr lang="zh-CN" altLang="en-US" sz="1800"/>
          </a:p>
          <a:p>
            <a:r>
              <a:rPr lang="zh-CN" altLang="en-US" sz="1800"/>
              <a:t>第三节：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1、单元测试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2、常用工具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3、代码交叉互审</a:t>
            </a:r>
            <a:endParaRPr lang="zh-CN" altLang="en-US" sz="1800"/>
          </a:p>
        </p:txBody>
      </p:sp>
      <p:sp>
        <p:nvSpPr>
          <p:cNvPr id="4" name="文本框 3"/>
          <p:cNvSpPr txBox="1"/>
          <p:nvPr/>
        </p:nvSpPr>
        <p:spPr>
          <a:xfrm>
            <a:off x="5203190" y="1409700"/>
            <a:ext cx="674687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/>
              <a:t>课程活动安排：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1、要点讲解：20%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en-US" altLang="zh-CN"/>
              <a:t>2</a:t>
            </a:r>
            <a:r>
              <a:rPr lang="zh-CN" altLang="en-US"/>
              <a:t>、学员完成练习、小组讨论（导师组织和指导）：70%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>
                <a:sym typeface="+mn-ea"/>
              </a:rPr>
              <a:t>3、作业点评和代码走读（学员代码或优秀开源代码）：10%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01250" y="672328"/>
            <a:ext cx="10972440" cy="1052195"/>
          </a:xfrm>
        </p:spPr>
        <p:txBody>
          <a:bodyPr/>
          <a:p>
            <a:r>
              <a:rPr lang="en-US" sz="3200" b="1" spc="-1" dirty="0" err="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宋体" panose="02010600030101010101" pitchFamily="2" charset="-122"/>
              </a:rPr>
              <a:t>统一代码风格：命名风格</a:t>
            </a:r>
            <a:br>
              <a:rPr lang="en-US" sz="3200" b="0" strike="noStrike" spc="-1" dirty="0">
                <a:latin typeface="Arial" panose="020B0604020202020204"/>
              </a:rPr>
            </a:b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96950" y="1724660"/>
            <a:ext cx="9159240" cy="47999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eaLnBrk="0" hangingPunct="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Pascal Case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（大写开头）</a:t>
            </a:r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hangingPunct="0"/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    举例：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FileStream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hangingPunct="0"/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hangingPunct="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Camel Case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（驼峰命名法，小写开头）</a:t>
            </a:r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hangingPunct="0"/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    举例：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void printEmployeePaychecks(); 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hangingPunct="0"/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		 int myStudentCount; 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hangingPunct="0"/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hangingPunct="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匈牙利命名法（小写开头，首单词为数据类型）</a:t>
            </a:r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hangingPunct="0"/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    举例：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intCount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iCount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hangingPunct="0"/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hangingPunct="0"/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fontAlgn="auto" hangingPunct="0"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不管用那种风格，需要遵循两点：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fontAlgn="auto" hangingPunct="0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	1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、不管是变量、函数、行参、命名空间等的风格都要一致，某些特殊约定除外，例如宏命名一般都是全大写。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indent="-285750" eaLnBrk="0" fontAlgn="auto" hangingPunct="0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	2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、如果是在已有代码上进行开发，需要优先选用已有代码风格。</a:t>
            </a:r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01250" y="672328"/>
            <a:ext cx="10972440" cy="1052195"/>
          </a:xfrm>
        </p:spPr>
        <p:txBody>
          <a:bodyPr/>
          <a:p>
            <a:r>
              <a:rPr lang="en-US" sz="3200" b="1" spc="-1" dirty="0" err="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宋体" panose="02010600030101010101" pitchFamily="2" charset="-122"/>
              </a:rPr>
              <a:t>统一代码风格：</a:t>
            </a:r>
            <a:r>
              <a:rPr lang="zh-CN" altLang="en-US" sz="3200" b="1" spc="-1" dirty="0" err="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宋体" panose="02010600030101010101" pitchFamily="2" charset="-122"/>
              </a:rPr>
              <a:t>缩进</a:t>
            </a:r>
            <a:r>
              <a:rPr lang="en-US" sz="3200" b="1" spc="-1" dirty="0" err="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宋体" panose="02010600030101010101" pitchFamily="2" charset="-122"/>
              </a:rPr>
              <a:t>风格</a:t>
            </a:r>
            <a:br>
              <a:rPr lang="en-US" sz="3200" b="0" strike="noStrike" spc="-1" dirty="0">
                <a:latin typeface="Arial" panose="020B0604020202020204"/>
              </a:rPr>
            </a:br>
            <a:endParaRPr lang="zh-CN" altLang="en-US"/>
          </a:p>
        </p:txBody>
      </p:sp>
      <p:pic>
        <p:nvPicPr>
          <p:cNvPr id="10243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5855" y="1533208"/>
            <a:ext cx="5821363" cy="16383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4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855" y="3467418"/>
            <a:ext cx="5554663" cy="17430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1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1913" y="1533208"/>
            <a:ext cx="2752725" cy="17907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1913" y="3458210"/>
            <a:ext cx="3171825" cy="1752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1125855" y="5400675"/>
            <a:ext cx="905383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0" fontAlgn="auto" hangingPunct="0"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推荐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K&amp;R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风格，代码紧凑，一目多行。</a:t>
            </a:r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Line 1"/>
          <p:cNvSpPr/>
          <p:nvPr/>
        </p:nvSpPr>
        <p:spPr>
          <a:xfrm flipH="1">
            <a:off x="-127800" y="3043313"/>
            <a:ext cx="12447720" cy="0"/>
          </a:xfrm>
          <a:prstGeom prst="line">
            <a:avLst/>
          </a:prstGeom>
          <a:ln w="19080">
            <a:solidFill>
              <a:srgbClr val="60769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2"/>
          <p:cNvSpPr/>
          <p:nvPr/>
        </p:nvSpPr>
        <p:spPr>
          <a:xfrm>
            <a:off x="1721418" y="2593313"/>
            <a:ext cx="890640" cy="87552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00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1944978" y="2794193"/>
            <a:ext cx="460440" cy="412200"/>
          </a:xfrm>
          <a:prstGeom prst="rect">
            <a:avLst/>
          </a:prstGeom>
          <a:ln>
            <a:noFill/>
          </a:ln>
        </p:spPr>
      </p:pic>
      <p:sp>
        <p:nvSpPr>
          <p:cNvPr id="201" name="CustomShape 3"/>
          <p:cNvSpPr/>
          <p:nvPr/>
        </p:nvSpPr>
        <p:spPr>
          <a:xfrm>
            <a:off x="5359500" y="2593313"/>
            <a:ext cx="890640" cy="875520"/>
          </a:xfrm>
          <a:prstGeom prst="ellipse">
            <a:avLst/>
          </a:prstGeom>
          <a:solidFill>
            <a:srgbClr val="6076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02" name="图片 7"/>
          <p:cNvPicPr/>
          <p:nvPr/>
        </p:nvPicPr>
        <p:blipFill>
          <a:blip r:embed="rId2"/>
          <a:stretch>
            <a:fillRect/>
          </a:stretch>
        </p:blipFill>
        <p:spPr>
          <a:xfrm>
            <a:off x="5599980" y="2779793"/>
            <a:ext cx="397440" cy="502920"/>
          </a:xfrm>
          <a:prstGeom prst="rect">
            <a:avLst/>
          </a:prstGeom>
          <a:ln>
            <a:noFill/>
          </a:ln>
        </p:spPr>
      </p:pic>
      <p:sp>
        <p:nvSpPr>
          <p:cNvPr id="205" name="CustomShape 5"/>
          <p:cNvSpPr/>
          <p:nvPr/>
        </p:nvSpPr>
        <p:spPr>
          <a:xfrm>
            <a:off x="9367232" y="2593313"/>
            <a:ext cx="890640" cy="87552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7" name="CustomShape 6"/>
          <p:cNvSpPr/>
          <p:nvPr/>
        </p:nvSpPr>
        <p:spPr>
          <a:xfrm>
            <a:off x="684357" y="759960"/>
            <a:ext cx="4651509" cy="5615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 dirty="0" err="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一致性：还是熟悉的味道</a:t>
            </a:r>
            <a:endParaRPr lang="en-US" sz="3200" b="0" strike="noStrike" spc="-1" dirty="0">
              <a:latin typeface="Arial" panose="020B0604020202020204"/>
            </a:endParaRPr>
          </a:p>
        </p:txBody>
      </p:sp>
      <p:grpSp>
        <p:nvGrpSpPr>
          <p:cNvPr id="208" name="Group 7"/>
          <p:cNvGrpSpPr/>
          <p:nvPr/>
        </p:nvGrpSpPr>
        <p:grpSpPr>
          <a:xfrm>
            <a:off x="1240970" y="3650993"/>
            <a:ext cx="1860687" cy="1506497"/>
            <a:chOff x="979712" y="3268440"/>
            <a:chExt cx="1860687" cy="1506497"/>
          </a:xfrm>
        </p:grpSpPr>
        <p:sp>
          <p:nvSpPr>
            <p:cNvPr id="209" name="CustomShape 8"/>
            <p:cNvSpPr/>
            <p:nvPr/>
          </p:nvSpPr>
          <p:spPr>
            <a:xfrm>
              <a:off x="979712" y="3606840"/>
              <a:ext cx="1860687" cy="1168097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lIns="90000" tIns="45000" rIns="90000" bIns="45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zh-CN" altLang="en-US" sz="1400" b="0" strike="noStrike" spc="-1" dirty="0">
                  <a:solidFill>
                    <a:srgbClr val="000000"/>
                  </a:solidFill>
                  <a:latin typeface="等线" panose="02010600030101010101" charset="-122"/>
                  <a:ea typeface="DejaVu Sans" panose="020B0603030804020204"/>
                </a:rPr>
                <a:t>排版风格</a:t>
              </a:r>
              <a:r>
                <a:rPr lang="en-US" altLang="zh-CN" sz="1400" b="0" strike="noStrike" spc="-1" dirty="0">
                  <a:solidFill>
                    <a:srgbClr val="000000"/>
                  </a:solidFill>
                  <a:latin typeface="等线" panose="02010600030101010101" charset="-122"/>
                  <a:ea typeface="DejaVu Sans" panose="020B0603030804020204"/>
                </a:rPr>
                <a:t>-</a:t>
              </a:r>
              <a:r>
                <a:rPr lang="zh-CN" altLang="en-US" sz="1400" b="0" strike="noStrike" spc="-1" dirty="0">
                  <a:solidFill>
                    <a:srgbClr val="000000"/>
                  </a:solidFill>
                  <a:latin typeface="等线" panose="02010600030101010101" charset="-122"/>
                  <a:ea typeface="DejaVu Sans" panose="020B0603030804020204"/>
                </a:rPr>
                <a:t>对齐缩进</a:t>
              </a:r>
              <a:endParaRPr lang="en-US" altLang="zh-CN" sz="1400" b="0" strike="noStrike" spc="-1" dirty="0">
                <a:solidFill>
                  <a:srgbClr val="000000"/>
                </a:solidFill>
                <a:latin typeface="等线" panose="02010600030101010101" charset="-122"/>
                <a:ea typeface="DejaVu Sans" panose="020B0603030804020204"/>
              </a:endParaRPr>
            </a:p>
            <a:p>
              <a:pPr>
                <a:lnSpc>
                  <a:spcPct val="100000"/>
                </a:lnSpc>
              </a:pPr>
              <a:r>
                <a:rPr lang="zh-CN" altLang="en-US" sz="1400" b="0" strike="noStrike" spc="-1" dirty="0">
                  <a:solidFill>
                    <a:srgbClr val="000000"/>
                  </a:solidFill>
                  <a:latin typeface="等线" panose="02010600030101010101" charset="-122"/>
                  <a:ea typeface="DejaVu Sans" panose="020B0603030804020204"/>
                </a:rPr>
                <a:t>命名风格</a:t>
              </a:r>
              <a:endParaRPr lang="en-US" altLang="zh-CN" sz="1400" b="0" strike="noStrike" spc="-1" dirty="0">
                <a:solidFill>
                  <a:srgbClr val="000000"/>
                </a:solidFill>
                <a:latin typeface="等线" panose="02010600030101010101" charset="-122"/>
                <a:ea typeface="DejaVu Sans" panose="020B0603030804020204"/>
              </a:endParaRPr>
            </a:p>
            <a:p>
              <a:pPr>
                <a:lnSpc>
                  <a:spcPct val="100000"/>
                </a:lnSpc>
              </a:pPr>
              <a:r>
                <a:rPr lang="zh-CN" altLang="en-US" sz="1400" spc="-1" dirty="0">
                  <a:solidFill>
                    <a:srgbClr val="000000"/>
                  </a:solidFill>
                  <a:latin typeface="等线" panose="02010600030101010101" charset="-122"/>
                </a:rPr>
                <a:t>参数个数</a:t>
              </a:r>
              <a:endParaRPr lang="en-US" altLang="zh-CN" sz="1400" spc="-1" dirty="0">
                <a:solidFill>
                  <a:srgbClr val="000000"/>
                </a:solidFill>
                <a:latin typeface="等线" panose="02010600030101010101" charset="-122"/>
              </a:endParaRPr>
            </a:p>
            <a:p>
              <a:pPr>
                <a:lnSpc>
                  <a:spcPct val="100000"/>
                </a:lnSpc>
              </a:pPr>
              <a:r>
                <a:rPr lang="zh-CN" altLang="en-US" sz="1400" spc="-1" dirty="0">
                  <a:solidFill>
                    <a:srgbClr val="000000"/>
                  </a:solidFill>
                  <a:latin typeface="等线" panose="02010600030101010101" charset="-122"/>
                </a:rPr>
                <a:t>参数排列</a:t>
              </a:r>
              <a:endParaRPr lang="en-US" altLang="zh-CN" sz="1400" spc="-1" dirty="0">
                <a:solidFill>
                  <a:srgbClr val="000000"/>
                </a:solidFill>
                <a:latin typeface="等线" panose="02010600030101010101" charset="-122"/>
              </a:endParaRPr>
            </a:p>
            <a:p>
              <a:pPr>
                <a:lnSpc>
                  <a:spcPct val="100000"/>
                </a:lnSpc>
              </a:pPr>
              <a:endParaRPr lang="en-US" altLang="zh-CN" sz="1400" spc="-1" dirty="0">
                <a:solidFill>
                  <a:srgbClr val="000000"/>
                </a:solidFill>
                <a:latin typeface="等线" panose="02010600030101010101" charset="-122"/>
              </a:endParaRPr>
            </a:p>
          </p:txBody>
        </p:sp>
        <p:sp>
          <p:nvSpPr>
            <p:cNvPr id="210" name="CustomShape 9"/>
            <p:cNvSpPr/>
            <p:nvPr/>
          </p:nvSpPr>
          <p:spPr>
            <a:xfrm>
              <a:off x="1352470" y="3268440"/>
              <a:ext cx="1001982" cy="3371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zh-CN" altLang="en-US" sz="1600" b="1" strike="noStrike" spc="-1" dirty="0">
                  <a:solidFill>
                    <a:srgbClr val="000000"/>
                  </a:solidFill>
                  <a:latin typeface="等线" panose="02010600030101010101" charset="-122"/>
                  <a:ea typeface="DejaVu Sans" panose="020B0603030804020204"/>
                </a:rPr>
                <a:t>外部呈现</a:t>
              </a:r>
              <a:endParaRPr lang="en-US" sz="1600" b="0" strike="noStrike" spc="-1" dirty="0">
                <a:latin typeface="Arial" panose="020B0604020202020204"/>
              </a:endParaRPr>
            </a:p>
          </p:txBody>
        </p:sp>
      </p:grpSp>
      <p:grpSp>
        <p:nvGrpSpPr>
          <p:cNvPr id="211" name="Group 10"/>
          <p:cNvGrpSpPr/>
          <p:nvPr/>
        </p:nvGrpSpPr>
        <p:grpSpPr>
          <a:xfrm>
            <a:off x="4662284" y="3650993"/>
            <a:ext cx="3595308" cy="2923014"/>
            <a:chOff x="3282480" y="3268440"/>
            <a:chExt cx="1898514" cy="2923014"/>
          </a:xfrm>
        </p:grpSpPr>
        <p:sp>
          <p:nvSpPr>
            <p:cNvPr id="212" name="CustomShape 11"/>
            <p:cNvSpPr/>
            <p:nvPr/>
          </p:nvSpPr>
          <p:spPr>
            <a:xfrm>
              <a:off x="3282481" y="3607200"/>
              <a:ext cx="1898513" cy="2584254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lIns="90000" tIns="45000" rIns="90000" bIns="4500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单位</a:t>
              </a:r>
              <a:r>
                <a:rPr lang="en-US" altLang="zh-CN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: </a:t>
              </a:r>
              <a:r>
                <a:rPr lang="en-US" altLang="zh-CN" sz="1400" b="0" strike="noStrike" spc="-1" dirty="0" err="1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ms</a:t>
              </a:r>
              <a:r>
                <a:rPr lang="en-US" altLang="zh-CN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/s/</a:t>
              </a:r>
              <a:r>
                <a:rPr lang="en-US" altLang="zh-CN" sz="1400" b="0" strike="noStrike" spc="-1" dirty="0" err="1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d,b</a:t>
              </a:r>
              <a:r>
                <a:rPr lang="en-US" altLang="zh-CN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/B/KB/MB</a:t>
              </a:r>
              <a:endParaRPr lang="en-US" altLang="zh-CN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表示法：</a:t>
              </a:r>
              <a:r>
                <a:rPr lang="en-US" altLang="zh-CN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YY/mm/dd or YY/dd/mm</a:t>
              </a:r>
              <a:endParaRPr lang="en-US" altLang="zh-CN" sz="14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1KB=1024B or 1KB=1000B</a:t>
              </a:r>
              <a:endParaRPr lang="en-US" altLang="zh-CN" sz="14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字节序</a:t>
              </a:r>
              <a:r>
                <a:rPr lang="en-US" altLang="zh-CN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: </a:t>
              </a:r>
              <a:r>
                <a:rPr lang="zh-CN" altLang="en-US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主机字节序</a:t>
              </a:r>
              <a:r>
                <a:rPr lang="en-US" altLang="zh-CN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/</a:t>
              </a:r>
              <a:r>
                <a:rPr lang="zh-CN" altLang="en-US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网络字节序</a:t>
              </a:r>
              <a:endParaRPr lang="en-US" altLang="zh-CN" sz="14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字节对齐：</a:t>
              </a:r>
              <a:r>
                <a:rPr lang="en-US" altLang="zh-CN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8</a:t>
              </a:r>
              <a:r>
                <a:rPr lang="zh-CN" altLang="en-US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字节对齐</a:t>
              </a:r>
              <a:r>
                <a:rPr lang="en-US" altLang="zh-CN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/4</a:t>
              </a:r>
              <a:r>
                <a:rPr lang="zh-CN" altLang="en-US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字节对齐</a:t>
              </a:r>
              <a:endParaRPr lang="en-US" altLang="zh-CN" sz="14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错误处理原则：错误号</a:t>
              </a:r>
              <a:r>
                <a:rPr lang="en-US" altLang="zh-CN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/</a:t>
              </a:r>
              <a:r>
                <a:rPr lang="zh-CN" altLang="en-US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异常，哪个层次捕捉错误，输出日志</a:t>
              </a:r>
              <a:endParaRPr lang="en-US" altLang="zh-CN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错误编号：统一编号</a:t>
              </a:r>
              <a:endParaRPr lang="en-US" altLang="zh-CN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内存管理：谁负责释放，多重引用咋办</a:t>
              </a:r>
              <a:endParaRPr lang="en-US" altLang="zh-CN" sz="14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3" name="CustomShape 12"/>
            <p:cNvSpPr/>
            <p:nvPr/>
          </p:nvSpPr>
          <p:spPr>
            <a:xfrm>
              <a:off x="3282480" y="3268440"/>
              <a:ext cx="1209600" cy="3371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zh-CN" altLang="en-US" sz="1600" b="1" strike="noStrike" spc="-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设计约定</a:t>
              </a:r>
              <a:endParaRPr lang="en-US" sz="1600" b="0" strike="noStrike" spc="-1" dirty="0">
                <a:latin typeface="Arial" panose="020B0604020202020204"/>
              </a:endParaRPr>
            </a:p>
          </p:txBody>
        </p:sp>
      </p:grpSp>
      <p:grpSp>
        <p:nvGrpSpPr>
          <p:cNvPr id="217" name="Group 16"/>
          <p:cNvGrpSpPr/>
          <p:nvPr/>
        </p:nvGrpSpPr>
        <p:grpSpPr>
          <a:xfrm>
            <a:off x="8973032" y="3650993"/>
            <a:ext cx="2727556" cy="1240695"/>
            <a:chOff x="9439560" y="3268440"/>
            <a:chExt cx="2727556" cy="1240695"/>
          </a:xfrm>
        </p:grpSpPr>
        <p:sp>
          <p:nvSpPr>
            <p:cNvPr id="218" name="CustomShape 17"/>
            <p:cNvSpPr/>
            <p:nvPr/>
          </p:nvSpPr>
          <p:spPr>
            <a:xfrm>
              <a:off x="9439560" y="3607200"/>
              <a:ext cx="2727556" cy="90193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lIns="90000" tIns="45000" rIns="90000" bIns="4500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小而美 </a:t>
              </a:r>
              <a:r>
                <a:rPr lang="en-US" altLang="zh-CN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vs </a:t>
              </a:r>
              <a:r>
                <a:rPr lang="zh-CN" altLang="en-US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大而全</a:t>
              </a:r>
              <a:endParaRPr lang="en-US" altLang="zh-CN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开发效率优先 </a:t>
              </a:r>
              <a:r>
                <a:rPr lang="en-US" altLang="zh-CN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vs </a:t>
              </a:r>
              <a:r>
                <a:rPr lang="zh-CN" altLang="en-US" sz="1400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运行效率优先</a:t>
              </a:r>
              <a:endParaRPr lang="en-US" altLang="zh-CN" sz="14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依赖人工 </a:t>
              </a:r>
              <a:r>
                <a:rPr lang="en-US" altLang="zh-CN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vs </a:t>
              </a:r>
              <a:r>
                <a:rPr lang="zh-CN" altLang="en-US" sz="1400" b="0" strike="noStrike" spc="-1" dirty="0">
                  <a:solidFill>
                    <a:srgbClr val="262626"/>
                  </a:solidFill>
                  <a:latin typeface="微软雅黑" panose="020B0503020204020204" charset="-122"/>
                  <a:ea typeface="微软雅黑" panose="020B0503020204020204" charset="-122"/>
                </a:rPr>
                <a:t>依赖算法</a:t>
              </a:r>
              <a:endParaRPr lang="en-US" sz="1400" b="0" strike="noStrike" spc="-1" dirty="0">
                <a:latin typeface="Arial" panose="020B0604020202020204"/>
              </a:endParaRPr>
            </a:p>
          </p:txBody>
        </p:sp>
        <p:sp>
          <p:nvSpPr>
            <p:cNvPr id="219" name="CustomShape 18"/>
            <p:cNvSpPr/>
            <p:nvPr/>
          </p:nvSpPr>
          <p:spPr>
            <a:xfrm>
              <a:off x="9818050" y="3268440"/>
              <a:ext cx="1001982" cy="3371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zh-CN" altLang="en-US" sz="1600" b="1" strike="noStrike" spc="-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设计理念</a:t>
              </a:r>
              <a:endParaRPr lang="en-US" sz="1600" b="0" strike="noStrike" spc="-1" dirty="0">
                <a:latin typeface="Arial" panose="020B0604020202020204"/>
              </a:endParaRPr>
            </a:p>
          </p:txBody>
        </p:sp>
      </p:grpSp>
      <p:pic>
        <p:nvPicPr>
          <p:cNvPr id="220" name="图片 34"/>
          <p:cNvPicPr/>
          <p:nvPr/>
        </p:nvPicPr>
        <p:blipFill>
          <a:blip r:embed="rId3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pic>
        <p:nvPicPr>
          <p:cNvPr id="30" name="图片 11"/>
          <p:cNvPicPr/>
          <p:nvPr/>
        </p:nvPicPr>
        <p:blipFill>
          <a:blip r:embed="rId4"/>
          <a:stretch>
            <a:fillRect/>
          </a:stretch>
        </p:blipFill>
        <p:spPr>
          <a:xfrm>
            <a:off x="9585632" y="2794193"/>
            <a:ext cx="456120" cy="456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4671360" y="1992240"/>
            <a:ext cx="2848680" cy="3720600"/>
          </a:xfrm>
          <a:prstGeom prst="rect">
            <a:avLst/>
          </a:prstGeom>
          <a:solidFill>
            <a:srgbClr val="1B4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7" name="CustomShape 2"/>
          <p:cNvSpPr/>
          <p:nvPr/>
        </p:nvSpPr>
        <p:spPr>
          <a:xfrm>
            <a:off x="7779240" y="1992240"/>
            <a:ext cx="2848680" cy="3720600"/>
          </a:xfrm>
          <a:prstGeom prst="rect">
            <a:avLst/>
          </a:prstGeom>
          <a:solidFill>
            <a:srgbClr val="1B4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8" name="CustomShape 3"/>
          <p:cNvSpPr/>
          <p:nvPr/>
        </p:nvSpPr>
        <p:spPr>
          <a:xfrm>
            <a:off x="1563120" y="1992240"/>
            <a:ext cx="2848680" cy="3720600"/>
          </a:xfrm>
          <a:prstGeom prst="rect">
            <a:avLst/>
          </a:prstGeom>
          <a:solidFill>
            <a:srgbClr val="1B4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29" name="图片 6"/>
          <p:cNvPicPr/>
          <p:nvPr/>
        </p:nvPicPr>
        <p:blipFill>
          <a:blip r:embed="rId1"/>
          <a:stretch>
            <a:fillRect/>
          </a:stretch>
        </p:blipFill>
        <p:spPr>
          <a:xfrm>
            <a:off x="2679480" y="2370600"/>
            <a:ext cx="703800" cy="685800"/>
          </a:xfrm>
          <a:prstGeom prst="rect">
            <a:avLst/>
          </a:prstGeom>
          <a:ln>
            <a:noFill/>
          </a:ln>
        </p:spPr>
      </p:pic>
      <p:pic>
        <p:nvPicPr>
          <p:cNvPr id="230" name="图片 7"/>
          <p:cNvPicPr/>
          <p:nvPr/>
        </p:nvPicPr>
        <p:blipFill>
          <a:blip r:embed="rId2"/>
          <a:stretch>
            <a:fillRect/>
          </a:stretch>
        </p:blipFill>
        <p:spPr>
          <a:xfrm>
            <a:off x="5840640" y="2363400"/>
            <a:ext cx="509760" cy="685800"/>
          </a:xfrm>
          <a:prstGeom prst="rect">
            <a:avLst/>
          </a:prstGeom>
          <a:ln>
            <a:noFill/>
          </a:ln>
        </p:spPr>
      </p:pic>
      <p:pic>
        <p:nvPicPr>
          <p:cNvPr id="231" name="图片 12"/>
          <p:cNvPicPr/>
          <p:nvPr/>
        </p:nvPicPr>
        <p:blipFill>
          <a:blip r:embed="rId3"/>
          <a:stretch>
            <a:fillRect/>
          </a:stretch>
        </p:blipFill>
        <p:spPr>
          <a:xfrm>
            <a:off x="8840520" y="2297160"/>
            <a:ext cx="726120" cy="808920"/>
          </a:xfrm>
          <a:prstGeom prst="rect">
            <a:avLst/>
          </a:prstGeom>
          <a:ln>
            <a:noFill/>
          </a:ln>
        </p:spPr>
      </p:pic>
      <p:pic>
        <p:nvPicPr>
          <p:cNvPr id="232" name="图片 19"/>
          <p:cNvPicPr/>
          <p:nvPr/>
        </p:nvPicPr>
        <p:blipFill>
          <a:blip r:embed="rId4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sp>
        <p:nvSpPr>
          <p:cNvPr id="233" name="CustomShape 4"/>
          <p:cNvSpPr/>
          <p:nvPr/>
        </p:nvSpPr>
        <p:spPr>
          <a:xfrm>
            <a:off x="1782720" y="3272040"/>
            <a:ext cx="2409840" cy="136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哇~噢</a:t>
            </a:r>
            <a:endParaRPr lang="en-US" sz="1400" b="0" strike="noStrike" spc="-1">
              <a:latin typeface="Arial" panose="020B0604020202020204"/>
            </a:endParaRPr>
          </a:p>
          <a:p>
            <a:pPr algn="ctr">
              <a:lnSpc>
                <a:spcPct val="150000"/>
              </a:lnSpc>
            </a:pPr>
            <a:r>
              <a:rPr lang="en-US" sz="14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这些代码我怎么一行都看不懂，C++居然可以这样用，好高深哦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4890600" y="3272040"/>
            <a:ext cx="2409840" cy="20275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这里面用到了hadoop,spark,openstack,tensorflow,rabitMQ</a:t>
            </a:r>
            <a:r>
              <a:rPr lang="zh-CN" altLang="en-US" sz="14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sz="14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等10余个先进框架，能驾驭这么多大型框架，应该是算是高级架构师了吧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235" name="CustomShape 6"/>
          <p:cNvSpPr/>
          <p:nvPr/>
        </p:nvSpPr>
        <p:spPr>
          <a:xfrm>
            <a:off x="7998840" y="3272040"/>
            <a:ext cx="2409840" cy="104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这里面每一行代码我都能看懂，只是没想到可以这么简单就把问题给解决了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242" name="CustomShape 13"/>
          <p:cNvSpPr/>
          <p:nvPr/>
        </p:nvSpPr>
        <p:spPr>
          <a:xfrm>
            <a:off x="1175265" y="759325"/>
            <a:ext cx="9091930" cy="5594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在你心目中，下面三种人</a:t>
            </a:r>
            <a:r>
              <a:rPr lang="zh-CN" alt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写的代码</a:t>
            </a: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，哪种是高手？</a:t>
            </a:r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7" dur="2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0" dur="2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3" dur="2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8" dur="2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21" dur="2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24" dur="2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图片 11"/>
          <p:cNvPicPr/>
          <p:nvPr/>
        </p:nvPicPr>
        <p:blipFill>
          <a:blip r:embed="rId1"/>
          <a:stretch>
            <a:fillRect/>
          </a:stretch>
        </p:blipFill>
        <p:spPr>
          <a:xfrm>
            <a:off x="1104840" y="1587600"/>
            <a:ext cx="9981360" cy="4939560"/>
          </a:xfrm>
          <a:prstGeom prst="rect">
            <a:avLst/>
          </a:prstGeom>
          <a:ln>
            <a:noFill/>
          </a:ln>
        </p:spPr>
      </p:pic>
      <p:sp>
        <p:nvSpPr>
          <p:cNvPr id="244" name="CustomShape 1"/>
          <p:cNvSpPr/>
          <p:nvPr/>
        </p:nvSpPr>
        <p:spPr>
          <a:xfrm>
            <a:off x="2066400" y="2168280"/>
            <a:ext cx="1934280" cy="1934280"/>
          </a:xfrm>
          <a:prstGeom prst="ellipse">
            <a:avLst/>
          </a:prstGeom>
          <a:solidFill>
            <a:srgbClr val="1B4F85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5" name="CustomShape 2"/>
          <p:cNvSpPr/>
          <p:nvPr/>
        </p:nvSpPr>
        <p:spPr>
          <a:xfrm>
            <a:off x="2066040" y="2628000"/>
            <a:ext cx="2165400" cy="100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80列</a:t>
            </a:r>
            <a:endParaRPr lang="en-US" sz="6000" b="0" strike="noStrike" spc="-1">
              <a:latin typeface="Arial" panose="020B0604020202020204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4673160" y="1467000"/>
            <a:ext cx="2848680" cy="2848680"/>
          </a:xfrm>
          <a:prstGeom prst="ellipse">
            <a:avLst/>
          </a:prstGeom>
          <a:solidFill>
            <a:srgbClr val="1B4F85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CustomShape 4"/>
          <p:cNvSpPr/>
          <p:nvPr/>
        </p:nvSpPr>
        <p:spPr>
          <a:xfrm>
            <a:off x="4563000" y="1845360"/>
            <a:ext cx="3251880" cy="207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500" b="1" strike="noStrike" spc="-1" dirty="0" err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职责单一性</a:t>
            </a:r>
            <a:endParaRPr lang="en-US" sz="6500" b="0" strike="noStrike" spc="-1" dirty="0">
              <a:latin typeface="Arial" panose="020B0604020202020204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6775920" y="4317120"/>
            <a:ext cx="1934280" cy="1934280"/>
          </a:xfrm>
          <a:prstGeom prst="ellipse">
            <a:avLst/>
          </a:prstGeom>
          <a:solidFill>
            <a:srgbClr val="1B4F85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9" name="CustomShape 6"/>
          <p:cNvSpPr/>
          <p:nvPr/>
        </p:nvSpPr>
        <p:spPr>
          <a:xfrm>
            <a:off x="6660360" y="4776480"/>
            <a:ext cx="2165400" cy="100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50行</a:t>
            </a:r>
            <a:endParaRPr lang="en-US" sz="6000" b="0" strike="noStrike" spc="-1">
              <a:latin typeface="Arial" panose="020B0604020202020204"/>
            </a:endParaRPr>
          </a:p>
        </p:txBody>
      </p:sp>
      <p:sp>
        <p:nvSpPr>
          <p:cNvPr id="250" name="CustomShape 7"/>
          <p:cNvSpPr/>
          <p:nvPr/>
        </p:nvSpPr>
        <p:spPr>
          <a:xfrm>
            <a:off x="8188560" y="2167920"/>
            <a:ext cx="1934280" cy="1934280"/>
          </a:xfrm>
          <a:prstGeom prst="ellipse">
            <a:avLst/>
          </a:prstGeom>
          <a:solidFill>
            <a:srgbClr val="1B4F85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1" name="CustomShape 8"/>
          <p:cNvSpPr/>
          <p:nvPr/>
        </p:nvSpPr>
        <p:spPr>
          <a:xfrm>
            <a:off x="8072640" y="2628000"/>
            <a:ext cx="2165400" cy="100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20CC</a:t>
            </a:r>
            <a:endParaRPr lang="en-US" sz="6000" b="0" strike="noStrike" spc="-1">
              <a:latin typeface="Arial" panose="020B0604020202020204"/>
            </a:endParaRPr>
          </a:p>
        </p:txBody>
      </p:sp>
      <p:pic>
        <p:nvPicPr>
          <p:cNvPr id="252" name="图片 13"/>
          <p:cNvPicPr/>
          <p:nvPr/>
        </p:nvPicPr>
        <p:blipFill>
          <a:blip r:embed="rId2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sp>
        <p:nvSpPr>
          <p:cNvPr id="253" name="CustomShape 9"/>
          <p:cNvSpPr/>
          <p:nvPr/>
        </p:nvSpPr>
        <p:spPr>
          <a:xfrm>
            <a:off x="945720" y="759960"/>
            <a:ext cx="583380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代码复杂度的核心是函数复杂度</a:t>
            </a:r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254" name="CustomShape 10"/>
          <p:cNvSpPr/>
          <p:nvPr/>
        </p:nvSpPr>
        <p:spPr>
          <a:xfrm>
            <a:off x="3466440" y="4316040"/>
            <a:ext cx="1934280" cy="1934280"/>
          </a:xfrm>
          <a:prstGeom prst="ellipse">
            <a:avLst/>
          </a:prstGeom>
          <a:solidFill>
            <a:srgbClr val="1B4F85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5" name="CustomShape 11"/>
          <p:cNvSpPr/>
          <p:nvPr/>
        </p:nvSpPr>
        <p:spPr>
          <a:xfrm>
            <a:off x="3466440" y="4776480"/>
            <a:ext cx="2165400" cy="100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5个</a:t>
            </a:r>
            <a:endParaRPr lang="en-US" sz="60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图片 13"/>
          <p:cNvPicPr/>
          <p:nvPr/>
        </p:nvPicPr>
        <p:blipFill>
          <a:blip r:embed="rId1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sp>
        <p:nvSpPr>
          <p:cNvPr id="253" name="CustomShape 9"/>
          <p:cNvSpPr/>
          <p:nvPr/>
        </p:nvSpPr>
        <p:spPr>
          <a:xfrm>
            <a:off x="945720" y="759960"/>
            <a:ext cx="3800475" cy="5594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模块化是一切的基础</a:t>
            </a:r>
            <a:endParaRPr lang="zh-CN" altLang="en-US" sz="3200" b="1" strike="noStrike" spc="-1">
              <a:solidFill>
                <a:srgbClr val="1B4F8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4895" y="1721485"/>
            <a:ext cx="9685655" cy="3553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>
                <a:sym typeface="+mn-ea"/>
              </a:rPr>
              <a:t>可调试性、可测试性、可维护性、可复用性、可扩展性，这一切的基础，就是模块化。</a:t>
            </a:r>
            <a:endParaRPr lang="zh-CN" altLang="en-US" sz="2000">
              <a:sym typeface="+mn-ea"/>
            </a:endParaRPr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sz="2000">
              <a:sym typeface="+mn-ea"/>
            </a:endParaRPr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>
                <a:sym typeface="+mn-ea"/>
              </a:rPr>
              <a:t>软件设计五大原则（SOLID原则）：</a:t>
            </a:r>
            <a:endParaRPr lang="zh-CN" altLang="en-US">
              <a:sym typeface="+mn-ea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单一职责原则（SRP）</a:t>
            </a:r>
            <a:endParaRPr lang="zh-CN" altLang="en-US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开闭原则（OCP）</a:t>
            </a:r>
            <a:endParaRPr lang="zh-CN" altLang="en-US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里氏替换原则（LSP）</a:t>
            </a:r>
            <a:endParaRPr lang="zh-CN" altLang="en-US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接口隔离原则（ISP）</a:t>
            </a:r>
            <a:endParaRPr lang="zh-CN" altLang="en-US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依赖倒置原则（DIP）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图片 13"/>
          <p:cNvPicPr/>
          <p:nvPr/>
        </p:nvPicPr>
        <p:blipFill>
          <a:blip r:embed="rId1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sp>
        <p:nvSpPr>
          <p:cNvPr id="253" name="CustomShape 9"/>
          <p:cNvSpPr/>
          <p:nvPr/>
        </p:nvSpPr>
        <p:spPr>
          <a:xfrm>
            <a:off x="945720" y="759960"/>
            <a:ext cx="5745480" cy="5594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软件设计的五大</a:t>
            </a:r>
            <a:r>
              <a:rPr 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原则</a:t>
            </a:r>
            <a:r>
              <a:rPr lang="zh-CN" alt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SOLID</a:t>
            </a:r>
            <a:r>
              <a:rPr lang="zh-CN" alt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zh-CN" altLang="en-US" sz="3200" b="1" strike="noStrike" spc="-1" dirty="0">
              <a:solidFill>
                <a:srgbClr val="1B4F85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62050" y="1673225"/>
            <a:ext cx="9882505" cy="3322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 b="1"/>
              <a:t>单一职责原则（SRP，</a:t>
            </a:r>
            <a:r>
              <a:rPr lang="zh-CN" altLang="en-US" sz="2000" b="1">
                <a:sym typeface="+mn-ea"/>
              </a:rPr>
              <a:t>Single Responsibility Principle</a:t>
            </a:r>
            <a:r>
              <a:rPr lang="zh-CN" altLang="en-US" sz="2000" b="1"/>
              <a:t>）</a:t>
            </a:r>
            <a:endParaRPr lang="zh-CN" altLang="en-US" sz="2000"/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/>
              <a:t>一个接口、类或者模块只负责完成一个职责或者功能，不要承担过多的职责。</a:t>
            </a:r>
            <a:endParaRPr lang="zh-CN" altLang="en-US" sz="2000"/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sz="2000"/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 b="1"/>
              <a:t>开闭原则（OCP，</a:t>
            </a:r>
            <a:r>
              <a:rPr lang="zh-CN" altLang="en-US" sz="2000" b="1">
                <a:sym typeface="+mn-ea"/>
              </a:rPr>
              <a:t>Open Closed Principle</a:t>
            </a:r>
            <a:r>
              <a:rPr lang="zh-CN" altLang="en-US" sz="2000" b="1"/>
              <a:t>）</a:t>
            </a:r>
            <a:endParaRPr lang="zh-CN" altLang="en-US" sz="2000"/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/>
              <a:t>一个软件实体，如类、模块和函数应该对扩展开放，对修改关闭。简单地说：就是当别人要修改软件功能的时候，使得他不能修改我们原有代码，只能通过新增代码来实现软件功能修改的目的。</a:t>
            </a:r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图片 13"/>
          <p:cNvPicPr/>
          <p:nvPr/>
        </p:nvPicPr>
        <p:blipFill>
          <a:blip r:embed="rId1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sp>
        <p:nvSpPr>
          <p:cNvPr id="253" name="CustomShape 9"/>
          <p:cNvSpPr/>
          <p:nvPr/>
        </p:nvSpPr>
        <p:spPr>
          <a:xfrm>
            <a:off x="945720" y="759960"/>
            <a:ext cx="5745480" cy="5594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软件设计的五大</a:t>
            </a:r>
            <a:r>
              <a:rPr 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原则</a:t>
            </a:r>
            <a:r>
              <a:rPr lang="zh-CN" alt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SOLID</a:t>
            </a:r>
            <a:r>
              <a:rPr lang="zh-CN" alt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zh-CN" altLang="en-US" sz="3200" b="1" strike="noStrike" spc="-1" dirty="0">
              <a:solidFill>
                <a:srgbClr val="1B4F85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62050" y="1673225"/>
            <a:ext cx="9882505" cy="3322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 b="1">
                <a:sym typeface="+mn-ea"/>
              </a:rPr>
              <a:t>里</a:t>
            </a:r>
            <a:r>
              <a:rPr lang="zh-CN" altLang="en-US" sz="2000" b="1"/>
              <a:t>氏替换原则（LSP，Liskov Substitution Principle）</a:t>
            </a:r>
            <a:endParaRPr lang="zh-CN" altLang="en-US" sz="2000"/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/>
              <a:t>所有引用基类的地方必须能透明地使用其子类的对象。简单地说：所有父类能出现的地方，子类就可以出现，并且替换了也不会出现任何错误。</a:t>
            </a:r>
            <a:endParaRPr lang="zh-CN" altLang="en-US" sz="2000"/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sz="2000"/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 b="1"/>
              <a:t>接口隔离原则（ISP，</a:t>
            </a:r>
            <a:r>
              <a:rPr lang="zh-CN" altLang="en-US" sz="2000" b="1">
                <a:sym typeface="+mn-ea"/>
              </a:rPr>
              <a:t>Interface Segregation Principle</a:t>
            </a:r>
            <a:r>
              <a:rPr lang="zh-CN" altLang="en-US" sz="2000" b="1"/>
              <a:t>）</a:t>
            </a:r>
            <a:endParaRPr lang="zh-CN" altLang="en-US" sz="2000"/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/>
              <a:t>类间的依赖关系应该建立在最小的接口上。简单地说：接口的内容一定要尽可能地小，能有多小就多小。</a:t>
            </a:r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图片 13"/>
          <p:cNvPicPr/>
          <p:nvPr/>
        </p:nvPicPr>
        <p:blipFill>
          <a:blip r:embed="rId1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sp>
        <p:nvSpPr>
          <p:cNvPr id="253" name="CustomShape 9"/>
          <p:cNvSpPr/>
          <p:nvPr/>
        </p:nvSpPr>
        <p:spPr>
          <a:xfrm>
            <a:off x="945720" y="759960"/>
            <a:ext cx="5745480" cy="5594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软件设计的五大</a:t>
            </a:r>
            <a:r>
              <a:rPr 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原则</a:t>
            </a:r>
            <a:r>
              <a:rPr lang="zh-CN" alt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SOLID</a:t>
            </a:r>
            <a:r>
              <a:rPr lang="zh-CN" altLang="en-US" sz="3200" b="1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zh-CN" altLang="en-US" sz="3200" b="1" strike="noStrike" spc="-1" dirty="0">
              <a:solidFill>
                <a:srgbClr val="1B4F85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62050" y="1673225"/>
            <a:ext cx="988250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 b="1"/>
              <a:t>依赖倒置原则（DIP，</a:t>
            </a:r>
            <a:r>
              <a:rPr lang="zh-CN" altLang="en-US" sz="2000" b="1">
                <a:sym typeface="+mn-ea"/>
              </a:rPr>
              <a:t>Dependence Inversion Principle</a:t>
            </a:r>
            <a:r>
              <a:rPr lang="zh-CN" altLang="en-US" sz="2000" b="1"/>
              <a:t>）</a:t>
            </a:r>
            <a:endParaRPr lang="zh-CN" altLang="en-US" sz="2000" b="1"/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/>
              <a:t>高层模块（high-level modules）不要依赖低层模块（low-level）。高层模块和低层模块应该通过抽象（abstractions）来互相依赖。</a:t>
            </a:r>
            <a:endParaRPr lang="zh-CN" altLang="en-US" sz="2000"/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 rot="10800000">
            <a:off x="720" y="0"/>
            <a:ext cx="12191400" cy="6857280"/>
          </a:xfrm>
          <a:prstGeom prst="rect">
            <a:avLst/>
          </a:prstGeom>
          <a:gradFill rotWithShape="0">
            <a:gsLst>
              <a:gs pos="0">
                <a:srgbClr val="22A725"/>
              </a:gs>
              <a:gs pos="90000">
                <a:srgbClr val="1B41A6"/>
              </a:gs>
            </a:gsLst>
            <a:lin ang="189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57" name="图片 10"/>
          <p:cNvPicPr/>
          <p:nvPr/>
        </p:nvPicPr>
        <p:blipFill>
          <a:blip r:embed="rId1"/>
          <a:stretch>
            <a:fillRect/>
          </a:stretch>
        </p:blipFill>
        <p:spPr>
          <a:xfrm>
            <a:off x="4593600" y="1118880"/>
            <a:ext cx="7619400" cy="7340040"/>
          </a:xfrm>
          <a:prstGeom prst="rect">
            <a:avLst/>
          </a:prstGeom>
          <a:ln>
            <a:noFill/>
          </a:ln>
        </p:spPr>
      </p:pic>
      <p:sp>
        <p:nvSpPr>
          <p:cNvPr id="258" name="CustomShape 2"/>
          <p:cNvSpPr/>
          <p:nvPr/>
        </p:nvSpPr>
        <p:spPr>
          <a:xfrm>
            <a:off x="339120" y="1815840"/>
            <a:ext cx="6424560" cy="67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3. 让代码更易于调试/测试</a:t>
            </a:r>
            <a:endParaRPr lang="en-US" sz="4000" b="0" strike="noStrike" spc="-1">
              <a:latin typeface="Arial" panose="020B0604020202020204"/>
            </a:endParaRPr>
          </a:p>
        </p:txBody>
      </p:sp>
      <p:sp>
        <p:nvSpPr>
          <p:cNvPr id="259" name="Line 3"/>
          <p:cNvSpPr/>
          <p:nvPr/>
        </p:nvSpPr>
        <p:spPr>
          <a:xfrm>
            <a:off x="479880" y="2678760"/>
            <a:ext cx="11232000" cy="32040"/>
          </a:xfrm>
          <a:prstGeom prst="line">
            <a:avLst/>
          </a:prstGeom>
          <a:ln w="1908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60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948816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261" name="图片 12"/>
          <p:cNvPicPr/>
          <p:nvPr/>
        </p:nvPicPr>
        <p:blipFill>
          <a:blip r:embed="rId3"/>
          <a:stretch>
            <a:fillRect/>
          </a:stretch>
        </p:blipFill>
        <p:spPr>
          <a:xfrm>
            <a:off x="10068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262" name="图片 13"/>
          <p:cNvPicPr/>
          <p:nvPr/>
        </p:nvPicPr>
        <p:blipFill>
          <a:blip r:embed="rId4"/>
          <a:stretch>
            <a:fillRect/>
          </a:stretch>
        </p:blipFill>
        <p:spPr>
          <a:xfrm>
            <a:off x="1064952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263" name="图片 14"/>
          <p:cNvPicPr/>
          <p:nvPr/>
        </p:nvPicPr>
        <p:blipFill>
          <a:blip r:embed="rId5"/>
          <a:stretch>
            <a:fillRect/>
          </a:stretch>
        </p:blipFill>
        <p:spPr>
          <a:xfrm>
            <a:off x="11229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264" name="图片 15"/>
          <p:cNvPicPr/>
          <p:nvPr/>
        </p:nvPicPr>
        <p:blipFill>
          <a:blip r:embed="rId6"/>
          <a:stretch>
            <a:fillRect/>
          </a:stretch>
        </p:blipFill>
        <p:spPr>
          <a:xfrm>
            <a:off x="9816480" y="5725440"/>
            <a:ext cx="1843200" cy="595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图片 16"/>
          <p:cNvPicPr/>
          <p:nvPr/>
        </p:nvPicPr>
        <p:blipFill>
          <a:blip r:embed="rId1"/>
          <a:stretch>
            <a:fillRect/>
          </a:stretch>
        </p:blipFill>
        <p:spPr>
          <a:xfrm>
            <a:off x="1671840" y="895680"/>
            <a:ext cx="9945000" cy="4845600"/>
          </a:xfrm>
          <a:prstGeom prst="rect">
            <a:avLst/>
          </a:prstGeom>
          <a:ln>
            <a:noFill/>
          </a:ln>
        </p:spPr>
      </p:pic>
      <p:sp>
        <p:nvSpPr>
          <p:cNvPr id="85" name="CustomShape 1"/>
          <p:cNvSpPr/>
          <p:nvPr/>
        </p:nvSpPr>
        <p:spPr>
          <a:xfrm>
            <a:off x="1103400" y="4852800"/>
            <a:ext cx="5718240" cy="69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写代码也要说人话</a:t>
            </a:r>
            <a:endParaRPr lang="en-US" sz="4000" b="0" strike="noStrike" spc="-1">
              <a:latin typeface="Arial" panose="020B0604020202020204"/>
            </a:endParaRPr>
          </a:p>
        </p:txBody>
      </p:sp>
      <p:pic>
        <p:nvPicPr>
          <p:cNvPr id="86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9725760" y="516240"/>
            <a:ext cx="1987920" cy="685800"/>
          </a:xfrm>
          <a:prstGeom prst="rect">
            <a:avLst/>
          </a:prstGeom>
          <a:ln>
            <a:noFill/>
          </a:ln>
        </p:spPr>
      </p:pic>
      <p:sp>
        <p:nvSpPr>
          <p:cNvPr id="88" name="CustomShape 3"/>
          <p:cNvSpPr/>
          <p:nvPr/>
        </p:nvSpPr>
        <p:spPr>
          <a:xfrm>
            <a:off x="9451440" y="143640"/>
            <a:ext cx="2475720" cy="1303200"/>
          </a:xfrm>
          <a:prstGeom prst="rect">
            <a:avLst/>
          </a:prstGeom>
          <a:solidFill>
            <a:srgbClr val="EFEFEF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9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8237160" y="895680"/>
            <a:ext cx="2976480" cy="2991600"/>
          </a:xfrm>
          <a:prstGeom prst="rect">
            <a:avLst/>
          </a:prstGeom>
          <a:ln>
            <a:noFill/>
          </a:ln>
        </p:spPr>
      </p:pic>
      <p:sp>
        <p:nvSpPr>
          <p:cNvPr id="90" name="CustomShape 4"/>
          <p:cNvSpPr/>
          <p:nvPr/>
        </p:nvSpPr>
        <p:spPr>
          <a:xfrm>
            <a:off x="1104120" y="2003040"/>
            <a:ext cx="3228840" cy="100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6000" b="1" strike="noStrike" spc="-1">
                <a:solidFill>
                  <a:srgbClr val="6FBA2C"/>
                </a:solidFill>
                <a:latin typeface="微软雅黑" panose="020B0503020204020204" charset="-122"/>
                <a:ea typeface="微软雅黑" panose="020B0503020204020204" charset="-122"/>
              </a:rPr>
              <a:t>编码风格</a:t>
            </a:r>
            <a:endParaRPr lang="en-US" sz="60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Line 1"/>
          <p:cNvSpPr/>
          <p:nvPr/>
        </p:nvSpPr>
        <p:spPr>
          <a:xfrm flipH="1" flipV="1">
            <a:off x="2687040" y="3042720"/>
            <a:ext cx="2546280" cy="1140840"/>
          </a:xfrm>
          <a:prstGeom prst="line">
            <a:avLst/>
          </a:prstGeom>
          <a:ln w="254160">
            <a:solidFill>
              <a:srgbClr val="60769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2" name="Line 2"/>
          <p:cNvSpPr/>
          <p:nvPr/>
        </p:nvSpPr>
        <p:spPr>
          <a:xfrm flipH="1" flipV="1">
            <a:off x="7621560" y="3042720"/>
            <a:ext cx="2545920" cy="1140840"/>
          </a:xfrm>
          <a:prstGeom prst="line">
            <a:avLst/>
          </a:prstGeom>
          <a:ln w="254160">
            <a:solidFill>
              <a:srgbClr val="60769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Line 3"/>
          <p:cNvSpPr/>
          <p:nvPr/>
        </p:nvSpPr>
        <p:spPr>
          <a:xfrm flipV="1">
            <a:off x="5105160" y="3042720"/>
            <a:ext cx="2546280" cy="1140840"/>
          </a:xfrm>
          <a:prstGeom prst="line">
            <a:avLst/>
          </a:prstGeom>
          <a:ln w="254160">
            <a:solidFill>
              <a:srgbClr val="60769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4" name="Line 4"/>
          <p:cNvSpPr/>
          <p:nvPr/>
        </p:nvSpPr>
        <p:spPr>
          <a:xfrm>
            <a:off x="2687040" y="3042720"/>
            <a:ext cx="0" cy="1455480"/>
          </a:xfrm>
          <a:prstGeom prst="line">
            <a:avLst/>
          </a:prstGeom>
          <a:ln w="19080">
            <a:solidFill>
              <a:srgbClr val="60769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5" name="CustomShape 5"/>
          <p:cNvSpPr/>
          <p:nvPr/>
        </p:nvSpPr>
        <p:spPr>
          <a:xfrm>
            <a:off x="2241720" y="2615040"/>
            <a:ext cx="890640" cy="87552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6" name="Line 6"/>
          <p:cNvSpPr/>
          <p:nvPr/>
        </p:nvSpPr>
        <p:spPr>
          <a:xfrm>
            <a:off x="7651440" y="3042720"/>
            <a:ext cx="0" cy="1455480"/>
          </a:xfrm>
          <a:prstGeom prst="line">
            <a:avLst/>
          </a:prstGeom>
          <a:ln w="19080">
            <a:solidFill>
              <a:srgbClr val="60769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7" name="CustomShape 7"/>
          <p:cNvSpPr/>
          <p:nvPr/>
        </p:nvSpPr>
        <p:spPr>
          <a:xfrm>
            <a:off x="7211880" y="2615040"/>
            <a:ext cx="890640" cy="87552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8" name="Line 8"/>
          <p:cNvSpPr/>
          <p:nvPr/>
        </p:nvSpPr>
        <p:spPr>
          <a:xfrm>
            <a:off x="5172120" y="2728080"/>
            <a:ext cx="0" cy="1455480"/>
          </a:xfrm>
          <a:prstGeom prst="line">
            <a:avLst/>
          </a:prstGeom>
          <a:ln w="19080">
            <a:solidFill>
              <a:srgbClr val="60769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9" name="Line 9"/>
          <p:cNvSpPr/>
          <p:nvPr/>
        </p:nvSpPr>
        <p:spPr>
          <a:xfrm>
            <a:off x="10136520" y="2728080"/>
            <a:ext cx="0" cy="1455480"/>
          </a:xfrm>
          <a:prstGeom prst="line">
            <a:avLst/>
          </a:prstGeom>
          <a:ln w="19080">
            <a:solidFill>
              <a:srgbClr val="60769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10"/>
          <p:cNvSpPr/>
          <p:nvPr/>
        </p:nvSpPr>
        <p:spPr>
          <a:xfrm>
            <a:off x="4726800" y="3762360"/>
            <a:ext cx="890640" cy="875520"/>
          </a:xfrm>
          <a:prstGeom prst="ellipse">
            <a:avLst/>
          </a:prstGeom>
          <a:solidFill>
            <a:srgbClr val="6076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1" name="CustomShape 11"/>
          <p:cNvSpPr/>
          <p:nvPr/>
        </p:nvSpPr>
        <p:spPr>
          <a:xfrm>
            <a:off x="9696960" y="3762360"/>
            <a:ext cx="890640" cy="875520"/>
          </a:xfrm>
          <a:prstGeom prst="ellipse">
            <a:avLst/>
          </a:prstGeom>
          <a:solidFill>
            <a:srgbClr val="1B4F8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02" name="图片 24"/>
          <p:cNvPicPr/>
          <p:nvPr/>
        </p:nvPicPr>
        <p:blipFill>
          <a:blip r:embed="rId1"/>
          <a:stretch>
            <a:fillRect/>
          </a:stretch>
        </p:blipFill>
        <p:spPr>
          <a:xfrm>
            <a:off x="2465280" y="2815560"/>
            <a:ext cx="460440" cy="412200"/>
          </a:xfrm>
          <a:prstGeom prst="rect">
            <a:avLst/>
          </a:prstGeom>
          <a:ln>
            <a:noFill/>
          </a:ln>
        </p:spPr>
      </p:pic>
      <p:pic>
        <p:nvPicPr>
          <p:cNvPr id="303" name="图片 25"/>
          <p:cNvPicPr/>
          <p:nvPr/>
        </p:nvPicPr>
        <p:blipFill>
          <a:blip r:embed="rId2"/>
          <a:stretch>
            <a:fillRect/>
          </a:stretch>
        </p:blipFill>
        <p:spPr>
          <a:xfrm>
            <a:off x="4967280" y="3948480"/>
            <a:ext cx="397440" cy="502920"/>
          </a:xfrm>
          <a:prstGeom prst="rect">
            <a:avLst/>
          </a:prstGeom>
          <a:ln>
            <a:noFill/>
          </a:ln>
        </p:spPr>
      </p:pic>
      <p:pic>
        <p:nvPicPr>
          <p:cNvPr id="304" name="图片 26"/>
          <p:cNvPicPr/>
          <p:nvPr/>
        </p:nvPicPr>
        <p:blipFill>
          <a:blip r:embed="rId3"/>
          <a:stretch>
            <a:fillRect/>
          </a:stretch>
        </p:blipFill>
        <p:spPr>
          <a:xfrm>
            <a:off x="9925560" y="4000680"/>
            <a:ext cx="451800" cy="423000"/>
          </a:xfrm>
          <a:prstGeom prst="rect">
            <a:avLst/>
          </a:prstGeom>
          <a:ln>
            <a:noFill/>
          </a:ln>
        </p:spPr>
      </p:pic>
      <p:pic>
        <p:nvPicPr>
          <p:cNvPr id="305" name="图片 27"/>
          <p:cNvPicPr/>
          <p:nvPr/>
        </p:nvPicPr>
        <p:blipFill>
          <a:blip r:embed="rId4"/>
          <a:stretch>
            <a:fillRect/>
          </a:stretch>
        </p:blipFill>
        <p:spPr>
          <a:xfrm>
            <a:off x="7416360" y="2771640"/>
            <a:ext cx="456120" cy="456120"/>
          </a:xfrm>
          <a:prstGeom prst="rect">
            <a:avLst/>
          </a:prstGeom>
          <a:ln>
            <a:noFill/>
          </a:ln>
        </p:spPr>
      </p:pic>
      <p:pic>
        <p:nvPicPr>
          <p:cNvPr id="306" name="图片 30"/>
          <p:cNvPicPr/>
          <p:nvPr/>
        </p:nvPicPr>
        <p:blipFill>
          <a:blip r:embed="rId5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grpSp>
        <p:nvGrpSpPr>
          <p:cNvPr id="307" name="Group 12"/>
          <p:cNvGrpSpPr/>
          <p:nvPr/>
        </p:nvGrpSpPr>
        <p:grpSpPr>
          <a:xfrm>
            <a:off x="1384920" y="4827960"/>
            <a:ext cx="2503440" cy="1142280"/>
            <a:chOff x="1384920" y="4827960"/>
            <a:chExt cx="2503440" cy="1142280"/>
          </a:xfrm>
        </p:grpSpPr>
        <p:sp>
          <p:nvSpPr>
            <p:cNvPr id="308" name="CustomShape 13"/>
            <p:cNvSpPr/>
            <p:nvPr/>
          </p:nvSpPr>
          <p:spPr>
            <a:xfrm>
              <a:off x="1432080" y="5240880"/>
              <a:ext cx="2409840" cy="729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400" b="0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借助调试器，以代码执行的视角去确认代码行为正确</a:t>
              </a:r>
              <a:endParaRPr lang="en-US" sz="1400" b="0" strike="noStrike" spc="-1">
                <a:latin typeface="Arial" panose="020B0604020202020204"/>
              </a:endParaRPr>
            </a:p>
          </p:txBody>
        </p:sp>
        <p:sp>
          <p:nvSpPr>
            <p:cNvPr id="309" name="CustomShape 14"/>
            <p:cNvSpPr/>
            <p:nvPr/>
          </p:nvSpPr>
          <p:spPr>
            <a:xfrm>
              <a:off x="1384920" y="4827960"/>
              <a:ext cx="2503440" cy="455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600" b="1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调试</a:t>
              </a:r>
              <a:endParaRPr lang="en-US" sz="1600" b="0" strike="noStrike" spc="-1">
                <a:latin typeface="Arial" panose="020B0604020202020204"/>
              </a:endParaRPr>
            </a:p>
          </p:txBody>
        </p:sp>
      </p:grpSp>
      <p:grpSp>
        <p:nvGrpSpPr>
          <p:cNvPr id="310" name="Group 15"/>
          <p:cNvGrpSpPr/>
          <p:nvPr/>
        </p:nvGrpSpPr>
        <p:grpSpPr>
          <a:xfrm>
            <a:off x="6254640" y="4827960"/>
            <a:ext cx="2605320" cy="1461960"/>
            <a:chOff x="6254640" y="4827960"/>
            <a:chExt cx="2605320" cy="1461960"/>
          </a:xfrm>
        </p:grpSpPr>
        <p:sp>
          <p:nvSpPr>
            <p:cNvPr id="311" name="CustomShape 16"/>
            <p:cNvSpPr/>
            <p:nvPr/>
          </p:nvSpPr>
          <p:spPr>
            <a:xfrm>
              <a:off x="6402960" y="5240880"/>
              <a:ext cx="2409840" cy="1049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400" b="0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确认模块对外交付的接口是否符合设计要求，一般借助代码脚本进行测试确认</a:t>
              </a:r>
              <a:endParaRPr lang="en-US" sz="1400" b="0" strike="noStrike" spc="-1">
                <a:latin typeface="Arial" panose="020B0604020202020204"/>
              </a:endParaRPr>
            </a:p>
          </p:txBody>
        </p:sp>
        <p:sp>
          <p:nvSpPr>
            <p:cNvPr id="312" name="CustomShape 17"/>
            <p:cNvSpPr/>
            <p:nvPr/>
          </p:nvSpPr>
          <p:spPr>
            <a:xfrm>
              <a:off x="6254640" y="4827960"/>
              <a:ext cx="2605320" cy="455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600" b="1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提升到接口层次-接口测试</a:t>
              </a:r>
              <a:endParaRPr lang="en-US" sz="1600" b="0" strike="noStrike" spc="-1">
                <a:latin typeface="Arial" panose="020B0604020202020204"/>
              </a:endParaRPr>
            </a:p>
          </p:txBody>
        </p:sp>
      </p:grpSp>
      <p:grpSp>
        <p:nvGrpSpPr>
          <p:cNvPr id="313" name="Group 18"/>
          <p:cNvGrpSpPr/>
          <p:nvPr/>
        </p:nvGrpSpPr>
        <p:grpSpPr>
          <a:xfrm>
            <a:off x="3969360" y="1621080"/>
            <a:ext cx="2503440" cy="1462320"/>
            <a:chOff x="3969360" y="1621080"/>
            <a:chExt cx="2503440" cy="1462320"/>
          </a:xfrm>
        </p:grpSpPr>
        <p:sp>
          <p:nvSpPr>
            <p:cNvPr id="314" name="CustomShape 19"/>
            <p:cNvSpPr/>
            <p:nvPr/>
          </p:nvSpPr>
          <p:spPr>
            <a:xfrm>
              <a:off x="4016520" y="2034360"/>
              <a:ext cx="2409840" cy="1049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400" b="0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把调试的过程自动化，用代码去运行待测函数，确认行为正确</a:t>
              </a:r>
              <a:endParaRPr lang="en-US" sz="1400" b="0" strike="noStrike" spc="-1">
                <a:latin typeface="Arial" panose="020B0604020202020204"/>
              </a:endParaRPr>
            </a:p>
          </p:txBody>
        </p:sp>
        <p:sp>
          <p:nvSpPr>
            <p:cNvPr id="315" name="CustomShape 20"/>
            <p:cNvSpPr/>
            <p:nvPr/>
          </p:nvSpPr>
          <p:spPr>
            <a:xfrm>
              <a:off x="3969360" y="1621080"/>
              <a:ext cx="2503440" cy="455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600" b="1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自动化过程-单元测试</a:t>
              </a:r>
              <a:endParaRPr lang="en-US" sz="1600" b="0" strike="noStrike" spc="-1">
                <a:latin typeface="Arial" panose="020B0604020202020204"/>
              </a:endParaRPr>
            </a:p>
          </p:txBody>
        </p:sp>
      </p:grpSp>
      <p:grpSp>
        <p:nvGrpSpPr>
          <p:cNvPr id="316" name="Group 21"/>
          <p:cNvGrpSpPr/>
          <p:nvPr/>
        </p:nvGrpSpPr>
        <p:grpSpPr>
          <a:xfrm>
            <a:off x="8940600" y="1621080"/>
            <a:ext cx="2503440" cy="1142640"/>
            <a:chOff x="8940600" y="1621080"/>
            <a:chExt cx="2503440" cy="1142640"/>
          </a:xfrm>
        </p:grpSpPr>
        <p:sp>
          <p:nvSpPr>
            <p:cNvPr id="317" name="CustomShape 22"/>
            <p:cNvSpPr/>
            <p:nvPr/>
          </p:nvSpPr>
          <p:spPr>
            <a:xfrm>
              <a:off x="8987760" y="2034360"/>
              <a:ext cx="2409840" cy="729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400" b="0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站在客户的视角，确认模块的功能、性能是否符合要求</a:t>
              </a:r>
              <a:endParaRPr lang="en-US" sz="1400" b="0" strike="noStrike" spc="-1">
                <a:latin typeface="Arial" panose="020B0604020202020204"/>
              </a:endParaRPr>
            </a:p>
          </p:txBody>
        </p:sp>
        <p:sp>
          <p:nvSpPr>
            <p:cNvPr id="318" name="CustomShape 23"/>
            <p:cNvSpPr/>
            <p:nvPr/>
          </p:nvSpPr>
          <p:spPr>
            <a:xfrm>
              <a:off x="8940600" y="1621080"/>
              <a:ext cx="2503440" cy="4550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600" b="1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黑盒化过程-模块测试</a:t>
              </a:r>
              <a:endParaRPr lang="en-US" sz="1600" b="0" strike="noStrike" spc="-1">
                <a:latin typeface="Arial" panose="020B0604020202020204"/>
              </a:endParaRPr>
            </a:p>
          </p:txBody>
        </p:sp>
      </p:grpSp>
      <p:sp>
        <p:nvSpPr>
          <p:cNvPr id="319" name="CustomShape 24"/>
          <p:cNvSpPr/>
          <p:nvPr/>
        </p:nvSpPr>
        <p:spPr>
          <a:xfrm>
            <a:off x="1024200" y="759960"/>
            <a:ext cx="315540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从调试到测试</a:t>
            </a:r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1200600" y="2198880"/>
            <a:ext cx="1914120" cy="1914120"/>
          </a:xfrm>
          <a:prstGeom prst="ellipse">
            <a:avLst/>
          </a:prstGeom>
          <a:solidFill>
            <a:srgbClr val="1B4F85"/>
          </a:solidFill>
          <a:ln>
            <a:solidFill>
              <a:schemeClr val="accent5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66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1821240" y="2689920"/>
            <a:ext cx="672480" cy="411480"/>
          </a:xfrm>
          <a:prstGeom prst="rect">
            <a:avLst/>
          </a:prstGeom>
          <a:ln>
            <a:noFill/>
          </a:ln>
        </p:spPr>
      </p:pic>
      <p:sp>
        <p:nvSpPr>
          <p:cNvPr id="267" name="CustomShape 2"/>
          <p:cNvSpPr/>
          <p:nvPr/>
        </p:nvSpPr>
        <p:spPr>
          <a:xfrm>
            <a:off x="1314360" y="3295080"/>
            <a:ext cx="16686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 dirty="0" err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模块化</a:t>
            </a:r>
            <a:endParaRPr lang="en-US" sz="2000" b="1" strike="noStrike" spc="-1" dirty="0">
              <a:latin typeface="Arial" panose="020B0604020202020204"/>
            </a:endParaRPr>
          </a:p>
        </p:txBody>
      </p:sp>
      <p:sp>
        <p:nvSpPr>
          <p:cNvPr id="268" name="CustomShape 3"/>
          <p:cNvSpPr/>
          <p:nvPr/>
        </p:nvSpPr>
        <p:spPr>
          <a:xfrm rot="10800000" flipH="1">
            <a:off x="3393000" y="30430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9" name="CustomShape 4"/>
          <p:cNvSpPr/>
          <p:nvPr/>
        </p:nvSpPr>
        <p:spPr>
          <a:xfrm>
            <a:off x="3825720" y="2198880"/>
            <a:ext cx="1914120" cy="191412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0" name="CustomShape 5"/>
          <p:cNvSpPr/>
          <p:nvPr/>
        </p:nvSpPr>
        <p:spPr>
          <a:xfrm>
            <a:off x="3929400" y="3295080"/>
            <a:ext cx="17334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强隔离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271" name="CustomShape 6"/>
          <p:cNvSpPr/>
          <p:nvPr/>
        </p:nvSpPr>
        <p:spPr>
          <a:xfrm>
            <a:off x="9158760" y="2165760"/>
            <a:ext cx="1914120" cy="191412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2" name="CustomShape 7"/>
          <p:cNvSpPr/>
          <p:nvPr/>
        </p:nvSpPr>
        <p:spPr>
          <a:xfrm>
            <a:off x="9207360" y="3261960"/>
            <a:ext cx="1787400" cy="39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关键指标</a:t>
            </a:r>
            <a:r>
              <a:rPr lang="en-US" sz="2000" b="1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跟踪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273" name="CustomShape 8"/>
          <p:cNvSpPr/>
          <p:nvPr/>
        </p:nvSpPr>
        <p:spPr>
          <a:xfrm rot="10800000" flipH="1">
            <a:off x="8643600" y="30430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4" name="CustomShape 9"/>
          <p:cNvSpPr/>
          <p:nvPr/>
        </p:nvSpPr>
        <p:spPr>
          <a:xfrm>
            <a:off x="6435000" y="2198880"/>
            <a:ext cx="1914120" cy="1914120"/>
          </a:xfrm>
          <a:prstGeom prst="ellipse">
            <a:avLst/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5" name="CustomShape 10"/>
          <p:cNvSpPr/>
          <p:nvPr/>
        </p:nvSpPr>
        <p:spPr>
          <a:xfrm>
            <a:off x="6421120" y="3295015"/>
            <a:ext cx="1941195" cy="39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内部状态输出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276" name="CustomShape 11"/>
          <p:cNvSpPr/>
          <p:nvPr/>
        </p:nvSpPr>
        <p:spPr>
          <a:xfrm rot="10800000" flipH="1">
            <a:off x="6018120" y="30430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7" name="图片 14"/>
          <p:cNvPicPr/>
          <p:nvPr/>
        </p:nvPicPr>
        <p:blipFill>
          <a:blip r:embed="rId2"/>
          <a:stretch>
            <a:fillRect/>
          </a:stretch>
        </p:blipFill>
        <p:spPr>
          <a:xfrm>
            <a:off x="9881640" y="2645280"/>
            <a:ext cx="574920" cy="498240"/>
          </a:xfrm>
          <a:prstGeom prst="rect">
            <a:avLst/>
          </a:prstGeom>
          <a:ln>
            <a:noFill/>
          </a:ln>
        </p:spPr>
      </p:pic>
      <p:sp>
        <p:nvSpPr>
          <p:cNvPr id="278" name="CustomShape 12"/>
          <p:cNvSpPr/>
          <p:nvPr/>
        </p:nvSpPr>
        <p:spPr>
          <a:xfrm>
            <a:off x="1013400" y="4245120"/>
            <a:ext cx="2340000" cy="1197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简单化：函数职责单一</a:t>
            </a: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；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纯函数：与其它函数之间的联系影响只通过参数返回值进行</a:t>
            </a: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en-US" sz="1400" b="0" strike="noStrike" spc="-1" dirty="0">
              <a:latin typeface="Arial" panose="020B0604020202020204"/>
            </a:endParaRPr>
          </a:p>
        </p:txBody>
      </p:sp>
      <p:pic>
        <p:nvPicPr>
          <p:cNvPr id="279" name="图片 19"/>
          <p:cNvPicPr/>
          <p:nvPr/>
        </p:nvPicPr>
        <p:blipFill>
          <a:blip r:embed="rId3"/>
          <a:stretch>
            <a:fillRect/>
          </a:stretch>
        </p:blipFill>
        <p:spPr>
          <a:xfrm>
            <a:off x="4519800" y="2649960"/>
            <a:ext cx="526320" cy="526320"/>
          </a:xfrm>
          <a:prstGeom prst="rect">
            <a:avLst/>
          </a:prstGeom>
          <a:ln>
            <a:noFill/>
          </a:ln>
        </p:spPr>
      </p:pic>
      <p:pic>
        <p:nvPicPr>
          <p:cNvPr id="280" name="图片 20"/>
          <p:cNvPicPr/>
          <p:nvPr/>
        </p:nvPicPr>
        <p:blipFill>
          <a:blip r:embed="rId4"/>
          <a:stretch>
            <a:fillRect/>
          </a:stretch>
        </p:blipFill>
        <p:spPr>
          <a:xfrm>
            <a:off x="7093800" y="2678040"/>
            <a:ext cx="596880" cy="514800"/>
          </a:xfrm>
          <a:prstGeom prst="rect">
            <a:avLst/>
          </a:prstGeom>
          <a:ln>
            <a:noFill/>
          </a:ln>
        </p:spPr>
      </p:pic>
      <p:sp>
        <p:nvSpPr>
          <p:cNvPr id="281" name="CustomShape 13"/>
          <p:cNvSpPr/>
          <p:nvPr/>
        </p:nvSpPr>
        <p:spPr>
          <a:xfrm>
            <a:off x="1011240" y="759960"/>
            <a:ext cx="257868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提升可调试性</a:t>
            </a:r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282" name="CustomShape 14"/>
          <p:cNvSpPr/>
          <p:nvPr/>
        </p:nvSpPr>
        <p:spPr>
          <a:xfrm>
            <a:off x="3636000" y="4245120"/>
            <a:ext cx="2340000" cy="92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一个函数</a:t>
            </a:r>
            <a:r>
              <a:rPr lang="zh-CN" alt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的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错误会在函数范围内被捕获，不牵连其它函数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endParaRPr lang="en-US" sz="1400" b="0" strike="noStrike" spc="-1" dirty="0">
              <a:latin typeface="Arial" panose="020B0604020202020204"/>
            </a:endParaRPr>
          </a:p>
        </p:txBody>
      </p:sp>
      <p:sp>
        <p:nvSpPr>
          <p:cNvPr id="283" name="CustomShape 15"/>
          <p:cNvSpPr/>
          <p:nvPr/>
        </p:nvSpPr>
        <p:spPr>
          <a:xfrm>
            <a:off x="8881200" y="4245120"/>
            <a:ext cx="2340000" cy="1751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跟踪资源的使用：内存、句柄、内部数据结构等</a:t>
            </a: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；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跟踪模块的关键性能指标，比如吞吐、并发、流量，尤其是外部获取不到的统计信息</a:t>
            </a:r>
            <a:endParaRPr lang="en-US" sz="1400" b="0" strike="noStrike" spc="-1" dirty="0">
              <a:latin typeface="Arial" panose="020B0604020202020204"/>
            </a:endParaRPr>
          </a:p>
        </p:txBody>
      </p:sp>
      <p:sp>
        <p:nvSpPr>
          <p:cNvPr id="284" name="CustomShape 16"/>
          <p:cNvSpPr/>
          <p:nvPr/>
        </p:nvSpPr>
        <p:spPr>
          <a:xfrm>
            <a:off x="6258600" y="4245120"/>
            <a:ext cx="2340000" cy="1751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关键行为的日志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定期校验全局数据结构，并输出</a:t>
            </a: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；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校验中间状态，并输出</a:t>
            </a: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；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交互式调试措施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endParaRPr lang="en-US" sz="1400" b="0" strike="noStrike" spc="-1" dirty="0">
              <a:latin typeface="Arial" panose="020B0604020202020204"/>
            </a:endParaRPr>
          </a:p>
        </p:txBody>
      </p:sp>
      <p:pic>
        <p:nvPicPr>
          <p:cNvPr id="285" name="图片 27"/>
          <p:cNvPicPr/>
          <p:nvPr/>
        </p:nvPicPr>
        <p:blipFill>
          <a:blip r:embed="rId5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7" dur="2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0" dur="2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3" dur="2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6" dur="2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9" dur="2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24" dur="2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27" dur="2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0" dur="2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3" dur="2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6" dur="2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1" dur="2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4" dur="2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7" dur="2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50" dur="2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7008480" y="2052360"/>
            <a:ext cx="3286440" cy="3231360"/>
          </a:xfrm>
          <a:prstGeom prst="ellipse">
            <a:avLst/>
          </a:prstGeom>
          <a:noFill/>
          <a:ln w="12600">
            <a:solidFill>
              <a:srgbClr val="1B4F8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1" name="CustomShape 2"/>
          <p:cNvSpPr/>
          <p:nvPr/>
        </p:nvSpPr>
        <p:spPr>
          <a:xfrm>
            <a:off x="6405480" y="3479040"/>
            <a:ext cx="1205280" cy="1185120"/>
          </a:xfrm>
          <a:prstGeom prst="ellipse">
            <a:avLst/>
          </a:prstGeom>
          <a:solidFill>
            <a:srgbClr val="1B4F8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2" name="CustomShape 3"/>
          <p:cNvSpPr/>
          <p:nvPr/>
        </p:nvSpPr>
        <p:spPr>
          <a:xfrm>
            <a:off x="8486640" y="1531440"/>
            <a:ext cx="1205280" cy="118512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3" name="CustomShape 4"/>
          <p:cNvSpPr/>
          <p:nvPr/>
        </p:nvSpPr>
        <p:spPr>
          <a:xfrm>
            <a:off x="9089640" y="4400280"/>
            <a:ext cx="1205280" cy="118512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24" name="图片 18"/>
          <p:cNvPicPr/>
          <p:nvPr/>
        </p:nvPicPr>
        <p:blipFill>
          <a:blip r:embed="rId1"/>
          <a:stretch>
            <a:fillRect/>
          </a:stretch>
        </p:blipFill>
        <p:spPr>
          <a:xfrm>
            <a:off x="8871480" y="1832040"/>
            <a:ext cx="435240" cy="583920"/>
          </a:xfrm>
          <a:prstGeom prst="rect">
            <a:avLst/>
          </a:prstGeom>
          <a:ln>
            <a:noFill/>
          </a:ln>
        </p:spPr>
      </p:pic>
      <p:pic>
        <p:nvPicPr>
          <p:cNvPr id="325" name="图片 19"/>
          <p:cNvPicPr/>
          <p:nvPr/>
        </p:nvPicPr>
        <p:blipFill>
          <a:blip r:embed="rId2"/>
          <a:stretch>
            <a:fillRect/>
          </a:stretch>
        </p:blipFill>
        <p:spPr>
          <a:xfrm>
            <a:off x="6742440" y="3840840"/>
            <a:ext cx="531360" cy="461520"/>
          </a:xfrm>
          <a:prstGeom prst="rect">
            <a:avLst/>
          </a:prstGeom>
          <a:ln>
            <a:noFill/>
          </a:ln>
        </p:spPr>
      </p:pic>
      <p:pic>
        <p:nvPicPr>
          <p:cNvPr id="326" name="图片 20"/>
          <p:cNvPicPr/>
          <p:nvPr/>
        </p:nvPicPr>
        <p:blipFill>
          <a:blip r:embed="rId3"/>
          <a:stretch>
            <a:fillRect/>
          </a:stretch>
        </p:blipFill>
        <p:spPr>
          <a:xfrm rot="18900000">
            <a:off x="9401760" y="4702680"/>
            <a:ext cx="581040" cy="581040"/>
          </a:xfrm>
          <a:prstGeom prst="rect">
            <a:avLst/>
          </a:prstGeom>
          <a:ln>
            <a:noFill/>
          </a:ln>
        </p:spPr>
      </p:pic>
      <p:sp>
        <p:nvSpPr>
          <p:cNvPr id="327" name="CustomShape 5"/>
          <p:cNvSpPr/>
          <p:nvPr/>
        </p:nvSpPr>
        <p:spPr>
          <a:xfrm>
            <a:off x="1149840" y="759960"/>
            <a:ext cx="339228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降低黑盒测试难度</a:t>
            </a:r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28" name="CustomShape 6"/>
          <p:cNvSpPr/>
          <p:nvPr/>
        </p:nvSpPr>
        <p:spPr>
          <a:xfrm>
            <a:off x="1738800" y="2365200"/>
            <a:ext cx="3615120" cy="92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1. 不依赖其它模块，就可以在其它模块尚不稳定的情况下独立测试；</a:t>
            </a:r>
            <a:endParaRPr lang="en-US" sz="1400" b="0" strike="noStrike" spc="-1">
              <a:latin typeface="Arial" panose="020B0604020202020204"/>
            </a:endParaRPr>
          </a:p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2. 模块独立运行可降低成本和难度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329" name="CustomShape 7"/>
          <p:cNvSpPr/>
          <p:nvPr/>
        </p:nvSpPr>
        <p:spPr>
          <a:xfrm>
            <a:off x="1740960" y="2051640"/>
            <a:ext cx="159948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模块可独立运行</a:t>
            </a:r>
            <a:endParaRPr lang="en-US" sz="1600" b="0" strike="noStrike" spc="-1">
              <a:latin typeface="Arial" panose="020B0604020202020204"/>
            </a:endParaRPr>
          </a:p>
        </p:txBody>
      </p:sp>
      <p:sp>
        <p:nvSpPr>
          <p:cNvPr id="330" name="CustomShape 8"/>
          <p:cNvSpPr/>
          <p:nvPr/>
        </p:nvSpPr>
        <p:spPr>
          <a:xfrm>
            <a:off x="1506240" y="2124360"/>
            <a:ext cx="195840" cy="192240"/>
          </a:xfrm>
          <a:prstGeom prst="ellipse">
            <a:avLst/>
          </a:prstGeom>
          <a:solidFill>
            <a:srgbClr val="1B4F8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1" name="CustomShape 9"/>
          <p:cNvSpPr/>
          <p:nvPr/>
        </p:nvSpPr>
        <p:spPr>
          <a:xfrm>
            <a:off x="1738440" y="3586680"/>
            <a:ext cx="3614760" cy="92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1.替掉依赖硬件、操作系统、软件环境、输入格式的流程；</a:t>
            </a:r>
            <a:endParaRPr lang="en-US" sz="1400" b="0" strike="noStrike" spc="-1">
              <a:latin typeface="Arial" panose="020B0604020202020204"/>
            </a:endParaRPr>
          </a:p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2.替掉前置条件检查逻辑，比如认证、加密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332" name="CustomShape 10"/>
          <p:cNvSpPr/>
          <p:nvPr/>
        </p:nvSpPr>
        <p:spPr>
          <a:xfrm>
            <a:off x="1741320" y="3273480"/>
            <a:ext cx="200484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可替换有依赖的逻辑</a:t>
            </a:r>
            <a:endParaRPr lang="en-US" sz="1600" b="0" strike="noStrike" spc="-1">
              <a:latin typeface="Arial" panose="020B0604020202020204"/>
            </a:endParaRPr>
          </a:p>
        </p:txBody>
      </p:sp>
      <p:sp>
        <p:nvSpPr>
          <p:cNvPr id="333" name="CustomShape 11"/>
          <p:cNvSpPr/>
          <p:nvPr/>
        </p:nvSpPr>
        <p:spPr>
          <a:xfrm>
            <a:off x="1506240" y="3346200"/>
            <a:ext cx="195840" cy="19224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4" name="CustomShape 12"/>
          <p:cNvSpPr/>
          <p:nvPr/>
        </p:nvSpPr>
        <p:spPr>
          <a:xfrm>
            <a:off x="1738440" y="4808520"/>
            <a:ext cx="3614760" cy="1197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1. 可以通过信息输出探知某一次运行的正确性</a:t>
            </a:r>
            <a:endParaRPr lang="en-US" sz="1400" b="0" strike="noStrike" spc="-1">
              <a:latin typeface="Arial" panose="020B0604020202020204"/>
            </a:endParaRPr>
          </a:p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2. 可以一键收集到所有可能的异常信息，比如coredump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335" name="CustomShape 13"/>
          <p:cNvSpPr/>
          <p:nvPr/>
        </p:nvSpPr>
        <p:spPr>
          <a:xfrm>
            <a:off x="1740960" y="4494960"/>
            <a:ext cx="159948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丰富的信息输出</a:t>
            </a:r>
            <a:endParaRPr lang="en-US" sz="1600" b="0" strike="noStrike" spc="-1">
              <a:latin typeface="Arial" panose="020B0604020202020204"/>
            </a:endParaRPr>
          </a:p>
        </p:txBody>
      </p:sp>
      <p:sp>
        <p:nvSpPr>
          <p:cNvPr id="336" name="CustomShape 14"/>
          <p:cNvSpPr/>
          <p:nvPr/>
        </p:nvSpPr>
        <p:spPr>
          <a:xfrm>
            <a:off x="1506240" y="4567680"/>
            <a:ext cx="195840" cy="19224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37" name="图片 32"/>
          <p:cNvPicPr/>
          <p:nvPr/>
        </p:nvPicPr>
        <p:blipFill>
          <a:blip r:embed="rId4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 rot="10800000">
            <a:off x="720" y="0"/>
            <a:ext cx="12191400" cy="6857280"/>
          </a:xfrm>
          <a:prstGeom prst="rect">
            <a:avLst/>
          </a:prstGeom>
          <a:gradFill rotWithShape="0">
            <a:gsLst>
              <a:gs pos="0">
                <a:srgbClr val="22A725"/>
              </a:gs>
              <a:gs pos="90000">
                <a:srgbClr val="1B41A6"/>
              </a:gs>
            </a:gsLst>
            <a:lin ang="189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42" name="图片 10"/>
          <p:cNvPicPr/>
          <p:nvPr/>
        </p:nvPicPr>
        <p:blipFill>
          <a:blip r:embed="rId1"/>
          <a:stretch>
            <a:fillRect/>
          </a:stretch>
        </p:blipFill>
        <p:spPr>
          <a:xfrm>
            <a:off x="4593600" y="1118880"/>
            <a:ext cx="7619400" cy="7340040"/>
          </a:xfrm>
          <a:prstGeom prst="rect">
            <a:avLst/>
          </a:prstGeom>
          <a:ln>
            <a:noFill/>
          </a:ln>
        </p:spPr>
      </p:pic>
      <p:sp>
        <p:nvSpPr>
          <p:cNvPr id="343" name="CustomShape 2"/>
          <p:cNvSpPr/>
          <p:nvPr/>
        </p:nvSpPr>
        <p:spPr>
          <a:xfrm>
            <a:off x="218160" y="1815840"/>
            <a:ext cx="7922160" cy="67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4. 让代码更易于修改/复用/扩展</a:t>
            </a:r>
            <a:endParaRPr lang="en-US" sz="4000" b="0" strike="noStrike" spc="-1">
              <a:latin typeface="Arial" panose="020B0604020202020204"/>
            </a:endParaRPr>
          </a:p>
        </p:txBody>
      </p:sp>
      <p:sp>
        <p:nvSpPr>
          <p:cNvPr id="344" name="Line 3"/>
          <p:cNvSpPr/>
          <p:nvPr/>
        </p:nvSpPr>
        <p:spPr>
          <a:xfrm>
            <a:off x="479880" y="2678760"/>
            <a:ext cx="11232000" cy="32040"/>
          </a:xfrm>
          <a:prstGeom prst="line">
            <a:avLst/>
          </a:prstGeom>
          <a:ln w="1908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45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948816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346" name="图片 12"/>
          <p:cNvPicPr/>
          <p:nvPr/>
        </p:nvPicPr>
        <p:blipFill>
          <a:blip r:embed="rId3"/>
          <a:stretch>
            <a:fillRect/>
          </a:stretch>
        </p:blipFill>
        <p:spPr>
          <a:xfrm>
            <a:off x="10068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347" name="图片 13"/>
          <p:cNvPicPr/>
          <p:nvPr/>
        </p:nvPicPr>
        <p:blipFill>
          <a:blip r:embed="rId4"/>
          <a:stretch>
            <a:fillRect/>
          </a:stretch>
        </p:blipFill>
        <p:spPr>
          <a:xfrm>
            <a:off x="1064952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348" name="图片 14"/>
          <p:cNvPicPr/>
          <p:nvPr/>
        </p:nvPicPr>
        <p:blipFill>
          <a:blip r:embed="rId5"/>
          <a:stretch>
            <a:fillRect/>
          </a:stretch>
        </p:blipFill>
        <p:spPr>
          <a:xfrm>
            <a:off x="11229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349" name="图片 15"/>
          <p:cNvPicPr/>
          <p:nvPr/>
        </p:nvPicPr>
        <p:blipFill>
          <a:blip r:embed="rId6"/>
          <a:stretch>
            <a:fillRect/>
          </a:stretch>
        </p:blipFill>
        <p:spPr>
          <a:xfrm>
            <a:off x="9816480" y="5725440"/>
            <a:ext cx="1843200" cy="595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CustomShape 1"/>
          <p:cNvSpPr/>
          <p:nvPr/>
        </p:nvSpPr>
        <p:spPr>
          <a:xfrm>
            <a:off x="3930840" y="2198880"/>
            <a:ext cx="1914120" cy="1914120"/>
          </a:xfrm>
          <a:prstGeom prst="ellipse">
            <a:avLst/>
          </a:prstGeom>
          <a:solidFill>
            <a:srgbClr val="1B4F85"/>
          </a:solidFill>
          <a:ln>
            <a:solidFill>
              <a:schemeClr val="accent5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51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4551840" y="2689920"/>
            <a:ext cx="672480" cy="411480"/>
          </a:xfrm>
          <a:prstGeom prst="rect">
            <a:avLst/>
          </a:prstGeom>
          <a:ln>
            <a:noFill/>
          </a:ln>
        </p:spPr>
      </p:pic>
      <p:sp>
        <p:nvSpPr>
          <p:cNvPr id="352" name="CustomShape 2"/>
          <p:cNvSpPr/>
          <p:nvPr/>
        </p:nvSpPr>
        <p:spPr>
          <a:xfrm>
            <a:off x="4044960" y="3295080"/>
            <a:ext cx="16686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 dirty="0" err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模块化</a:t>
            </a:r>
            <a:endParaRPr lang="en-US" sz="2000" b="1" strike="noStrike" spc="-1" dirty="0">
              <a:latin typeface="Arial" panose="020B0604020202020204"/>
            </a:endParaRPr>
          </a:p>
        </p:txBody>
      </p:sp>
      <p:sp>
        <p:nvSpPr>
          <p:cNvPr id="353" name="CustomShape 3"/>
          <p:cNvSpPr/>
          <p:nvPr/>
        </p:nvSpPr>
        <p:spPr>
          <a:xfrm rot="10800000" flipH="1">
            <a:off x="6123240" y="30430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4" name="CustomShape 4"/>
          <p:cNvSpPr/>
          <p:nvPr/>
        </p:nvSpPr>
        <p:spPr>
          <a:xfrm>
            <a:off x="6556320" y="2198880"/>
            <a:ext cx="1914120" cy="191412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5" name="CustomShape 5"/>
          <p:cNvSpPr/>
          <p:nvPr/>
        </p:nvSpPr>
        <p:spPr>
          <a:xfrm>
            <a:off x="6660000" y="3295080"/>
            <a:ext cx="17334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数据隐藏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356" name="CustomShape 6"/>
          <p:cNvSpPr/>
          <p:nvPr/>
        </p:nvSpPr>
        <p:spPr>
          <a:xfrm>
            <a:off x="1195920" y="2216520"/>
            <a:ext cx="1914120" cy="191412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7" name="CustomShape 7"/>
          <p:cNvSpPr/>
          <p:nvPr/>
        </p:nvSpPr>
        <p:spPr>
          <a:xfrm>
            <a:off x="1244520" y="3312720"/>
            <a:ext cx="17874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易于理解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358" name="CustomShape 8"/>
          <p:cNvSpPr/>
          <p:nvPr/>
        </p:nvSpPr>
        <p:spPr>
          <a:xfrm rot="10800000" flipH="1">
            <a:off x="3389040" y="306792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9"/>
          <p:cNvSpPr/>
          <p:nvPr/>
        </p:nvSpPr>
        <p:spPr>
          <a:xfrm>
            <a:off x="9165600" y="2198880"/>
            <a:ext cx="1914120" cy="1914120"/>
          </a:xfrm>
          <a:prstGeom prst="ellipse">
            <a:avLst/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0" name="CustomShape 10"/>
          <p:cNvSpPr/>
          <p:nvPr/>
        </p:nvSpPr>
        <p:spPr>
          <a:xfrm>
            <a:off x="9112250" y="3295015"/>
            <a:ext cx="2019935" cy="39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分层隔离变化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361" name="CustomShape 11"/>
          <p:cNvSpPr/>
          <p:nvPr/>
        </p:nvSpPr>
        <p:spPr>
          <a:xfrm rot="10800000" flipH="1">
            <a:off x="8748720" y="30430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62" name="图片 14"/>
          <p:cNvPicPr/>
          <p:nvPr/>
        </p:nvPicPr>
        <p:blipFill>
          <a:blip r:embed="rId2"/>
          <a:stretch>
            <a:fillRect/>
          </a:stretch>
        </p:blipFill>
        <p:spPr>
          <a:xfrm>
            <a:off x="1918800" y="2696040"/>
            <a:ext cx="574920" cy="498240"/>
          </a:xfrm>
          <a:prstGeom prst="rect">
            <a:avLst/>
          </a:prstGeom>
          <a:ln>
            <a:noFill/>
          </a:ln>
        </p:spPr>
      </p:pic>
      <p:sp>
        <p:nvSpPr>
          <p:cNvPr id="363" name="CustomShape 12"/>
          <p:cNvSpPr/>
          <p:nvPr/>
        </p:nvSpPr>
        <p:spPr>
          <a:xfrm>
            <a:off x="3744000" y="4277880"/>
            <a:ext cx="2378520" cy="2304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原则：高内聚、低耦合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设计：强化“对外交付”的视角，梳理清楚模块职责、模块接口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1. 职责单一性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2. 重视接口设计，简化接口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endParaRPr lang="en-US" sz="1400" b="0" strike="noStrike" spc="-1">
              <a:latin typeface="Arial" panose="020B0604020202020204"/>
            </a:endParaRPr>
          </a:p>
        </p:txBody>
      </p:sp>
      <p:pic>
        <p:nvPicPr>
          <p:cNvPr id="364" name="图片 19"/>
          <p:cNvPicPr/>
          <p:nvPr/>
        </p:nvPicPr>
        <p:blipFill>
          <a:blip r:embed="rId3"/>
          <a:stretch>
            <a:fillRect/>
          </a:stretch>
        </p:blipFill>
        <p:spPr>
          <a:xfrm>
            <a:off x="7250040" y="2649960"/>
            <a:ext cx="526320" cy="526320"/>
          </a:xfrm>
          <a:prstGeom prst="rect">
            <a:avLst/>
          </a:prstGeom>
          <a:ln>
            <a:noFill/>
          </a:ln>
        </p:spPr>
      </p:pic>
      <p:pic>
        <p:nvPicPr>
          <p:cNvPr id="365" name="图片 20"/>
          <p:cNvPicPr/>
          <p:nvPr/>
        </p:nvPicPr>
        <p:blipFill>
          <a:blip r:embed="rId4"/>
          <a:stretch>
            <a:fillRect/>
          </a:stretch>
        </p:blipFill>
        <p:spPr>
          <a:xfrm>
            <a:off x="9824400" y="2678040"/>
            <a:ext cx="596880" cy="514800"/>
          </a:xfrm>
          <a:prstGeom prst="rect">
            <a:avLst/>
          </a:prstGeom>
          <a:ln>
            <a:noFill/>
          </a:ln>
        </p:spPr>
      </p:pic>
      <p:sp>
        <p:nvSpPr>
          <p:cNvPr id="366" name="CustomShape 13"/>
          <p:cNvSpPr/>
          <p:nvPr/>
        </p:nvSpPr>
        <p:spPr>
          <a:xfrm>
            <a:off x="861840" y="759960"/>
            <a:ext cx="4218698" cy="5615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 err="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更易于修改</a:t>
            </a:r>
            <a:r>
              <a:rPr lang="en-US" altLang="zh-CN" sz="3200" b="1" strike="noStrike" spc="-1" dirty="0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3200" b="1" strike="noStrike" spc="-1" dirty="0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复用</a:t>
            </a:r>
            <a:r>
              <a:rPr lang="en-US" altLang="zh-CN" sz="3200" b="1" strike="noStrike" spc="-1" dirty="0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3200" b="1" strike="noStrike" spc="-1" dirty="0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扩展</a:t>
            </a:r>
            <a:endParaRPr lang="en-US" sz="3200" b="0" strike="noStrike" spc="-1" dirty="0">
              <a:latin typeface="Arial" panose="020B0604020202020204"/>
            </a:endParaRPr>
          </a:p>
        </p:txBody>
      </p:sp>
      <p:sp>
        <p:nvSpPr>
          <p:cNvPr id="367" name="CustomShape 14"/>
          <p:cNvSpPr/>
          <p:nvPr/>
        </p:nvSpPr>
        <p:spPr>
          <a:xfrm>
            <a:off x="6278760" y="4277880"/>
            <a:ext cx="2469600" cy="230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1. 数据只被有限的函数访问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2. 函数间尽量通过参数和返回值交互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3. 减少数据结构间的相互引用，减少多个数据结构同时引用一个指针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4. 最小知识原则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368" name="CustomShape 15"/>
          <p:cNvSpPr/>
          <p:nvPr/>
        </p:nvSpPr>
        <p:spPr>
          <a:xfrm>
            <a:off x="918360" y="4295880"/>
            <a:ext cx="2469960" cy="643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首先得易于理解，不容易理解的代码，就不会易于修改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369" name="CustomShape 16"/>
          <p:cNvSpPr/>
          <p:nvPr/>
        </p:nvSpPr>
        <p:spPr>
          <a:xfrm>
            <a:off x="8888760" y="4277880"/>
            <a:ext cx="2722680" cy="202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1. 分层，简化层内代码的职责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2. 分层间规划好数据的流通和检查，保证高效的同时能过滤出错误的数据，防止被其它层代码影响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3. 不允许双向依赖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4. 允许抽换分层</a:t>
            </a:r>
            <a:endParaRPr lang="en-US" sz="1400" b="0" strike="noStrike" spc="-1">
              <a:latin typeface="Arial" panose="020B0604020202020204"/>
            </a:endParaRPr>
          </a:p>
        </p:txBody>
      </p:sp>
      <p:pic>
        <p:nvPicPr>
          <p:cNvPr id="370" name="图片 27"/>
          <p:cNvPicPr/>
          <p:nvPr/>
        </p:nvPicPr>
        <p:blipFill>
          <a:blip r:embed="rId5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7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0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3"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6"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9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4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7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30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33"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36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41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44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47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50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53" dur="5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CustomShape 1"/>
          <p:cNvSpPr/>
          <p:nvPr/>
        </p:nvSpPr>
        <p:spPr>
          <a:xfrm rot="10800000">
            <a:off x="720" y="0"/>
            <a:ext cx="12191400" cy="6857280"/>
          </a:xfrm>
          <a:prstGeom prst="rect">
            <a:avLst/>
          </a:prstGeom>
          <a:gradFill rotWithShape="0">
            <a:gsLst>
              <a:gs pos="0">
                <a:srgbClr val="22A725"/>
              </a:gs>
              <a:gs pos="90000">
                <a:srgbClr val="1B41A6"/>
              </a:gs>
            </a:gsLst>
            <a:lin ang="189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72" name="图片 10"/>
          <p:cNvPicPr/>
          <p:nvPr/>
        </p:nvPicPr>
        <p:blipFill>
          <a:blip r:embed="rId1"/>
          <a:stretch>
            <a:fillRect/>
          </a:stretch>
        </p:blipFill>
        <p:spPr>
          <a:xfrm>
            <a:off x="4593600" y="1118880"/>
            <a:ext cx="7619400" cy="7340040"/>
          </a:xfrm>
          <a:prstGeom prst="rect">
            <a:avLst/>
          </a:prstGeom>
          <a:ln>
            <a:noFill/>
          </a:ln>
        </p:spPr>
      </p:pic>
      <p:sp>
        <p:nvSpPr>
          <p:cNvPr id="373" name="CustomShape 2"/>
          <p:cNvSpPr/>
          <p:nvPr/>
        </p:nvSpPr>
        <p:spPr>
          <a:xfrm>
            <a:off x="459360" y="1815840"/>
            <a:ext cx="3911760" cy="67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5. 让代码更健壮</a:t>
            </a:r>
            <a:endParaRPr lang="en-US" sz="4000" b="0" strike="noStrike" spc="-1">
              <a:latin typeface="Arial" panose="020B0604020202020204"/>
            </a:endParaRPr>
          </a:p>
        </p:txBody>
      </p:sp>
      <p:sp>
        <p:nvSpPr>
          <p:cNvPr id="374" name="Line 3"/>
          <p:cNvSpPr/>
          <p:nvPr/>
        </p:nvSpPr>
        <p:spPr>
          <a:xfrm>
            <a:off x="479880" y="2678760"/>
            <a:ext cx="11232000" cy="32040"/>
          </a:xfrm>
          <a:prstGeom prst="line">
            <a:avLst/>
          </a:prstGeom>
          <a:ln w="1908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75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948816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376" name="图片 12"/>
          <p:cNvPicPr/>
          <p:nvPr/>
        </p:nvPicPr>
        <p:blipFill>
          <a:blip r:embed="rId3"/>
          <a:stretch>
            <a:fillRect/>
          </a:stretch>
        </p:blipFill>
        <p:spPr>
          <a:xfrm>
            <a:off x="10068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377" name="图片 13"/>
          <p:cNvPicPr/>
          <p:nvPr/>
        </p:nvPicPr>
        <p:blipFill>
          <a:blip r:embed="rId4"/>
          <a:stretch>
            <a:fillRect/>
          </a:stretch>
        </p:blipFill>
        <p:spPr>
          <a:xfrm>
            <a:off x="1064952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378" name="图片 14"/>
          <p:cNvPicPr/>
          <p:nvPr/>
        </p:nvPicPr>
        <p:blipFill>
          <a:blip r:embed="rId5"/>
          <a:stretch>
            <a:fillRect/>
          </a:stretch>
        </p:blipFill>
        <p:spPr>
          <a:xfrm>
            <a:off x="11229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379" name="图片 15"/>
          <p:cNvPicPr/>
          <p:nvPr/>
        </p:nvPicPr>
        <p:blipFill>
          <a:blip r:embed="rId6"/>
          <a:stretch>
            <a:fillRect/>
          </a:stretch>
        </p:blipFill>
        <p:spPr>
          <a:xfrm>
            <a:off x="9816480" y="5725440"/>
            <a:ext cx="1843200" cy="595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6" name="CustomShape 13"/>
          <p:cNvSpPr/>
          <p:nvPr/>
        </p:nvSpPr>
        <p:spPr>
          <a:xfrm>
            <a:off x="922320" y="759960"/>
            <a:ext cx="2172335" cy="5594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p>
            <a:pPr>
              <a:lnSpc>
                <a:spcPct val="100000"/>
              </a:lnSpc>
            </a:pPr>
            <a:r>
              <a:rPr lang="en-US" sz="3200" b="1" strike="noStrike" spc="-1" dirty="0" err="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异常</a:t>
            </a:r>
            <a:r>
              <a:rPr lang="zh-CN" altLang="en-US" sz="3200" b="1" strike="noStrike" spc="-1" dirty="0" err="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的来源</a:t>
            </a:r>
            <a:endParaRPr lang="zh-CN" altLang="en-US" sz="3200" b="1" strike="noStrike" spc="-1" dirty="0" err="1">
              <a:solidFill>
                <a:srgbClr val="1B4F8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8825" y="1478915"/>
            <a:ext cx="8402955" cy="46615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effectLst/>
                <a:sym typeface="+mn-ea"/>
              </a:rPr>
              <a:t>程序员引发的</a:t>
            </a:r>
            <a:endParaRPr lang="zh-CN" altLang="en-US" dirty="0">
              <a:effectLst/>
              <a:sym typeface="+mn-ea"/>
            </a:endParaRPr>
          </a:p>
          <a:p>
            <a:pPr lvl="1" indent="0" fontAlgn="auto">
              <a:lnSpc>
                <a:spcPct val="150000"/>
              </a:lnSpc>
            </a:pPr>
            <a:r>
              <a:rPr lang="zh-CN" altLang="en-US" dirty="0">
                <a:effectLst/>
                <a:sym typeface="+mn-ea"/>
              </a:rPr>
              <a:t>引起该异常的原因是程序员的不严谨，一般可以认为是</a:t>
            </a:r>
            <a:r>
              <a:rPr lang="en-US" altLang="zh-CN" dirty="0">
                <a:effectLst/>
                <a:sym typeface="+mn-ea"/>
              </a:rPr>
              <a:t>BUG</a:t>
            </a:r>
            <a:r>
              <a:rPr lang="zh-CN" altLang="en-US" dirty="0">
                <a:effectLst/>
                <a:ea typeface="宋体" panose="02010600030101010101" pitchFamily="2" charset="-122"/>
                <a:sym typeface="+mn-ea"/>
              </a:rPr>
              <a:t>。</a:t>
            </a:r>
            <a:r>
              <a:rPr lang="zh-CN" altLang="en-US" dirty="0">
                <a:effectLst/>
                <a:sym typeface="+mn-ea"/>
              </a:rPr>
              <a:t>比如：传递不合理参数，逻辑写错了，等等。</a:t>
            </a:r>
            <a:endParaRPr lang="en-US" altLang="zh-CN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effectLst/>
                <a:sym typeface="+mn-ea"/>
              </a:rPr>
              <a:t>系统引发的 </a:t>
            </a:r>
            <a:endParaRPr lang="en-US" altLang="zh-CN" dirty="0">
              <a:effectLst/>
              <a:sym typeface="+mn-ea"/>
            </a:endParaRPr>
          </a:p>
          <a:p>
            <a:pPr lvl="1" indent="0" fontAlgn="auto">
              <a:lnSpc>
                <a:spcPct val="150000"/>
              </a:lnSpc>
            </a:pPr>
            <a:r>
              <a:rPr lang="zh-CN" altLang="en-US" dirty="0">
                <a:effectLst/>
                <a:sym typeface="+mn-ea"/>
              </a:rPr>
              <a:t>调了系统</a:t>
            </a:r>
            <a:r>
              <a:rPr lang="en-US" altLang="zh-CN" dirty="0">
                <a:effectLst/>
                <a:sym typeface="+mn-ea"/>
              </a:rPr>
              <a:t>API</a:t>
            </a:r>
            <a:r>
              <a:rPr lang="zh-CN" altLang="en-US" dirty="0">
                <a:effectLst/>
                <a:sym typeface="+mn-ea"/>
              </a:rPr>
              <a:t>，系统</a:t>
            </a:r>
            <a:r>
              <a:rPr lang="en-US" altLang="zh-CN" dirty="0">
                <a:effectLst/>
                <a:sym typeface="+mn-ea"/>
              </a:rPr>
              <a:t>API</a:t>
            </a:r>
            <a:r>
              <a:rPr lang="zh-CN" altLang="en-US" dirty="0">
                <a:effectLst/>
                <a:sym typeface="+mn-ea"/>
              </a:rPr>
              <a:t>无法顺利完成任务，出错了。比如：资源不足，文件打开失败，连接端口失败，等等。</a:t>
            </a:r>
            <a:endParaRPr lang="en-US" altLang="zh-CN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effectLst/>
                <a:sym typeface="+mn-ea"/>
              </a:rPr>
              <a:t>用户引发的</a:t>
            </a:r>
            <a:endParaRPr lang="zh-CN" altLang="en-US" dirty="0">
              <a:effectLst/>
              <a:sym typeface="+mn-ea"/>
            </a:endParaRPr>
          </a:p>
          <a:p>
            <a:pPr lvl="1" indent="0" fontAlgn="auto">
              <a:lnSpc>
                <a:spcPct val="150000"/>
              </a:lnSpc>
            </a:pPr>
            <a:r>
              <a:rPr lang="zh-CN" altLang="en-US" dirty="0">
                <a:effectLst/>
                <a:sym typeface="+mn-ea"/>
              </a:rPr>
              <a:t>用户没按要求操作</a:t>
            </a:r>
            <a:r>
              <a:rPr lang="zh-CN" dirty="0">
                <a:effectLst/>
                <a:ea typeface="宋体" panose="02010600030101010101" pitchFamily="2" charset="-122"/>
                <a:sym typeface="+mn-ea"/>
              </a:rPr>
              <a:t>。</a:t>
            </a:r>
            <a:r>
              <a:rPr lang="zh-CN" altLang="en-US" dirty="0">
                <a:effectLst/>
                <a:sym typeface="+mn-ea"/>
              </a:rPr>
              <a:t>比如：不符合要求的输入，不正常的操作时序，等等。</a:t>
            </a:r>
            <a:endParaRPr lang="en-US" altLang="zh-CN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effectLst/>
                <a:sym typeface="+mn-ea"/>
              </a:rPr>
              <a:t>复杂逻辑导致的</a:t>
            </a:r>
            <a:endParaRPr lang="zh-CN" altLang="en-US" dirty="0">
              <a:effectLst/>
              <a:sym typeface="+mn-ea"/>
            </a:endParaRPr>
          </a:p>
          <a:p>
            <a:pPr lvl="1" indent="0" fontAlgn="auto">
              <a:lnSpc>
                <a:spcPct val="150000"/>
              </a:lnSpc>
            </a:pPr>
            <a:r>
              <a:rPr lang="zh-CN" altLang="en-US" dirty="0">
                <a:effectLst/>
                <a:sym typeface="+mn-ea"/>
              </a:rPr>
              <a:t>其实也是程序员引发的，只不过这类错误相对难以排除，不保证发布出去的程序中就已经完全解决。比如：通讯交互中的发生的状态机错误。</a:t>
            </a:r>
            <a:endParaRPr lang="zh-CN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1200600" y="2198880"/>
            <a:ext cx="1914120" cy="1914120"/>
          </a:xfrm>
          <a:prstGeom prst="ellipse">
            <a:avLst/>
          </a:prstGeom>
          <a:solidFill>
            <a:srgbClr val="1B4F85"/>
          </a:solidFill>
          <a:ln>
            <a:solidFill>
              <a:schemeClr val="accent5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81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1821240" y="2689920"/>
            <a:ext cx="672480" cy="411480"/>
          </a:xfrm>
          <a:prstGeom prst="rect">
            <a:avLst/>
          </a:prstGeom>
          <a:ln>
            <a:noFill/>
          </a:ln>
        </p:spPr>
      </p:pic>
      <p:sp>
        <p:nvSpPr>
          <p:cNvPr id="382" name="CustomShape 2"/>
          <p:cNvSpPr/>
          <p:nvPr/>
        </p:nvSpPr>
        <p:spPr>
          <a:xfrm>
            <a:off x="1314360" y="3295080"/>
            <a:ext cx="166860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 dirty="0" err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参数有效性检查</a:t>
            </a:r>
            <a:endParaRPr lang="en-US" sz="2000" b="1" strike="noStrike" spc="-1" dirty="0">
              <a:latin typeface="Arial" panose="020B0604020202020204"/>
            </a:endParaRPr>
          </a:p>
        </p:txBody>
      </p:sp>
      <p:sp>
        <p:nvSpPr>
          <p:cNvPr id="383" name="CustomShape 3"/>
          <p:cNvSpPr/>
          <p:nvPr/>
        </p:nvSpPr>
        <p:spPr>
          <a:xfrm rot="10800000" flipH="1">
            <a:off x="3393000" y="30430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4" name="CustomShape 4"/>
          <p:cNvSpPr/>
          <p:nvPr/>
        </p:nvSpPr>
        <p:spPr>
          <a:xfrm>
            <a:off x="3825720" y="2198880"/>
            <a:ext cx="1914120" cy="191412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5" name="CustomShape 5"/>
          <p:cNvSpPr/>
          <p:nvPr/>
        </p:nvSpPr>
        <p:spPr>
          <a:xfrm>
            <a:off x="3929400" y="3295080"/>
            <a:ext cx="17334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返回值检查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386" name="CustomShape 6"/>
          <p:cNvSpPr/>
          <p:nvPr/>
        </p:nvSpPr>
        <p:spPr>
          <a:xfrm>
            <a:off x="9158760" y="2165760"/>
            <a:ext cx="1914120" cy="191412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7" name="CustomShape 7"/>
          <p:cNvSpPr/>
          <p:nvPr/>
        </p:nvSpPr>
        <p:spPr>
          <a:xfrm>
            <a:off x="9207360" y="3261960"/>
            <a:ext cx="17874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中间状态校验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388" name="CustomShape 8"/>
          <p:cNvSpPr/>
          <p:nvPr/>
        </p:nvSpPr>
        <p:spPr>
          <a:xfrm rot="10800000" flipH="1">
            <a:off x="8643600" y="30430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9" name="CustomShape 9"/>
          <p:cNvSpPr/>
          <p:nvPr/>
        </p:nvSpPr>
        <p:spPr>
          <a:xfrm>
            <a:off x="6435000" y="2198880"/>
            <a:ext cx="1914120" cy="1914120"/>
          </a:xfrm>
          <a:prstGeom prst="ellipse">
            <a:avLst/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0" name="CustomShape 10"/>
          <p:cNvSpPr/>
          <p:nvPr/>
        </p:nvSpPr>
        <p:spPr>
          <a:xfrm>
            <a:off x="6573690" y="3295080"/>
            <a:ext cx="163764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外部输入数据检查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391" name="CustomShape 11"/>
          <p:cNvSpPr/>
          <p:nvPr/>
        </p:nvSpPr>
        <p:spPr>
          <a:xfrm rot="10800000" flipH="1">
            <a:off x="6018120" y="30430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92" name="图片 14"/>
          <p:cNvPicPr/>
          <p:nvPr/>
        </p:nvPicPr>
        <p:blipFill>
          <a:blip r:embed="rId2"/>
          <a:stretch>
            <a:fillRect/>
          </a:stretch>
        </p:blipFill>
        <p:spPr>
          <a:xfrm>
            <a:off x="9881640" y="2645280"/>
            <a:ext cx="574920" cy="498240"/>
          </a:xfrm>
          <a:prstGeom prst="rect">
            <a:avLst/>
          </a:prstGeom>
          <a:ln>
            <a:noFill/>
          </a:ln>
        </p:spPr>
      </p:pic>
      <p:sp>
        <p:nvSpPr>
          <p:cNvPr id="393" name="CustomShape 12"/>
          <p:cNvSpPr/>
          <p:nvPr/>
        </p:nvSpPr>
        <p:spPr>
          <a:xfrm>
            <a:off x="1013400" y="4277880"/>
            <a:ext cx="2378520" cy="6477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内部</a:t>
            </a:r>
            <a:r>
              <a:rPr lang="zh-CN" alt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接口</a:t>
            </a: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：assert检查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外部</a:t>
            </a:r>
            <a:r>
              <a:rPr lang="zh-CN" alt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接口</a:t>
            </a: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：返回错误信息</a:t>
            </a:r>
            <a:endParaRPr lang="en-US" sz="1400" b="0" strike="noStrike" spc="-1">
              <a:latin typeface="Arial" panose="020B0604020202020204"/>
            </a:endParaRPr>
          </a:p>
        </p:txBody>
      </p:sp>
      <p:pic>
        <p:nvPicPr>
          <p:cNvPr id="394" name="图片 19"/>
          <p:cNvPicPr/>
          <p:nvPr/>
        </p:nvPicPr>
        <p:blipFill>
          <a:blip r:embed="rId3"/>
          <a:stretch>
            <a:fillRect/>
          </a:stretch>
        </p:blipFill>
        <p:spPr>
          <a:xfrm>
            <a:off x="4519800" y="2649960"/>
            <a:ext cx="526320" cy="526320"/>
          </a:xfrm>
          <a:prstGeom prst="rect">
            <a:avLst/>
          </a:prstGeom>
          <a:ln>
            <a:noFill/>
          </a:ln>
        </p:spPr>
      </p:pic>
      <p:pic>
        <p:nvPicPr>
          <p:cNvPr id="395" name="图片 20"/>
          <p:cNvPicPr/>
          <p:nvPr/>
        </p:nvPicPr>
        <p:blipFill>
          <a:blip r:embed="rId4"/>
          <a:stretch>
            <a:fillRect/>
          </a:stretch>
        </p:blipFill>
        <p:spPr>
          <a:xfrm>
            <a:off x="7093800" y="2678040"/>
            <a:ext cx="596880" cy="514800"/>
          </a:xfrm>
          <a:prstGeom prst="rect">
            <a:avLst/>
          </a:prstGeom>
          <a:ln>
            <a:noFill/>
          </a:ln>
        </p:spPr>
      </p:pic>
      <p:sp>
        <p:nvSpPr>
          <p:cNvPr id="396" name="CustomShape 13"/>
          <p:cNvSpPr/>
          <p:nvPr/>
        </p:nvSpPr>
        <p:spPr>
          <a:xfrm>
            <a:off x="922320" y="759960"/>
            <a:ext cx="298548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 err="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函数级异常处理</a:t>
            </a:r>
            <a:endParaRPr lang="en-US" sz="3200" b="0" strike="noStrike" spc="-1" dirty="0">
              <a:latin typeface="Arial" panose="020B0604020202020204"/>
            </a:endParaRPr>
          </a:p>
        </p:txBody>
      </p:sp>
      <p:sp>
        <p:nvSpPr>
          <p:cNvPr id="397" name="CustomShape 14"/>
          <p:cNvSpPr/>
          <p:nvPr/>
        </p:nvSpPr>
        <p:spPr>
          <a:xfrm>
            <a:off x="3548520" y="4277880"/>
            <a:ext cx="2469600" cy="1197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内部程序错误：verfiy检查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其它情况：检查错误、处理错误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398" name="CustomShape 15"/>
          <p:cNvSpPr/>
          <p:nvPr/>
        </p:nvSpPr>
        <p:spPr>
          <a:xfrm>
            <a:off x="8881200" y="4245120"/>
            <a:ext cx="2469960" cy="1197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复杂运算、流程容易出错，使用assert做中间状态检查，保证出问题第一时间知道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399" name="CustomShape 16"/>
          <p:cNvSpPr/>
          <p:nvPr/>
        </p:nvSpPr>
        <p:spPr>
          <a:xfrm>
            <a:off x="6158160" y="4277880"/>
            <a:ext cx="2722680" cy="92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配置文件，进程间通讯，数据库，命令行参数，统统都是外部数据，别随意把它们当自己人。</a:t>
            </a:r>
            <a:endParaRPr lang="en-US" sz="1400" b="0" strike="noStrike" spc="-1">
              <a:latin typeface="Arial" panose="020B0604020202020204"/>
            </a:endParaRPr>
          </a:p>
        </p:txBody>
      </p:sp>
      <p:pic>
        <p:nvPicPr>
          <p:cNvPr id="400" name="图片 27"/>
          <p:cNvPicPr/>
          <p:nvPr/>
        </p:nvPicPr>
        <p:blipFill>
          <a:blip r:embed="rId5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7" dur="2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0" dur="2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3" dur="2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6" dur="20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9" dur="2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24" dur="2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27" dur="2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0" dur="2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3" dur="2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6" dur="2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1" dur="20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4" dur="20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7" dur="20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50" dur="2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CustomShape 1"/>
          <p:cNvSpPr/>
          <p:nvPr/>
        </p:nvSpPr>
        <p:spPr>
          <a:xfrm>
            <a:off x="5055480" y="887760"/>
            <a:ext cx="2370240" cy="2370240"/>
          </a:xfrm>
          <a:prstGeom prst="ellipse">
            <a:avLst/>
          </a:prstGeom>
          <a:solidFill>
            <a:srgbClr val="00B0F0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2" name="CustomShape 2"/>
          <p:cNvSpPr/>
          <p:nvPr/>
        </p:nvSpPr>
        <p:spPr>
          <a:xfrm>
            <a:off x="6965280" y="3478320"/>
            <a:ext cx="2370240" cy="237024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5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03" name="图片 5"/>
          <p:cNvPicPr/>
          <p:nvPr/>
        </p:nvPicPr>
        <p:blipFill>
          <a:blip r:embed="rId1"/>
          <a:stretch>
            <a:fillRect/>
          </a:stretch>
        </p:blipFill>
        <p:spPr>
          <a:xfrm>
            <a:off x="5904360" y="1645560"/>
            <a:ext cx="672480" cy="411480"/>
          </a:xfrm>
          <a:prstGeom prst="rect">
            <a:avLst/>
          </a:prstGeom>
          <a:ln>
            <a:noFill/>
          </a:ln>
        </p:spPr>
      </p:pic>
      <p:sp>
        <p:nvSpPr>
          <p:cNvPr id="404" name="CustomShape 3"/>
          <p:cNvSpPr/>
          <p:nvPr/>
        </p:nvSpPr>
        <p:spPr>
          <a:xfrm>
            <a:off x="5693040" y="2061360"/>
            <a:ext cx="109512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勤检查</a:t>
            </a:r>
            <a:endParaRPr lang="en-US" sz="2400" b="0" strike="noStrike" spc="-1">
              <a:latin typeface="Arial" panose="020B0604020202020204"/>
            </a:endParaRPr>
          </a:p>
        </p:txBody>
      </p:sp>
      <p:grpSp>
        <p:nvGrpSpPr>
          <p:cNvPr id="405" name="Group 4"/>
          <p:cNvGrpSpPr/>
          <p:nvPr/>
        </p:nvGrpSpPr>
        <p:grpSpPr>
          <a:xfrm>
            <a:off x="5001480" y="4094640"/>
            <a:ext cx="944280" cy="1117800"/>
            <a:chOff x="5001480" y="4094640"/>
            <a:chExt cx="944280" cy="1117800"/>
          </a:xfrm>
        </p:grpSpPr>
        <p:sp>
          <p:nvSpPr>
            <p:cNvPr id="406" name="CustomShape 5"/>
            <p:cNvSpPr/>
            <p:nvPr/>
          </p:nvSpPr>
          <p:spPr>
            <a:xfrm>
              <a:off x="5001480" y="4665240"/>
              <a:ext cx="944280" cy="5472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strike="noStrike" spc="-1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早处理</a:t>
              </a:r>
              <a:endParaRPr lang="en-US" sz="2000" b="0" strike="noStrike" spc="-1">
                <a:latin typeface="Arial" panose="020B0604020202020204"/>
              </a:endParaRPr>
            </a:p>
          </p:txBody>
        </p:sp>
        <p:pic>
          <p:nvPicPr>
            <p:cNvPr id="407" name="图片 9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5225400" y="4094640"/>
              <a:ext cx="455760" cy="56988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408" name="Group 6"/>
          <p:cNvGrpSpPr/>
          <p:nvPr/>
        </p:nvGrpSpPr>
        <p:grpSpPr>
          <a:xfrm>
            <a:off x="7682040" y="4271400"/>
            <a:ext cx="1095120" cy="1054080"/>
            <a:chOff x="7682040" y="4271400"/>
            <a:chExt cx="1095120" cy="1054080"/>
          </a:xfrm>
        </p:grpSpPr>
        <p:sp>
          <p:nvSpPr>
            <p:cNvPr id="409" name="CustomShape 7"/>
            <p:cNvSpPr/>
            <p:nvPr/>
          </p:nvSpPr>
          <p:spPr>
            <a:xfrm>
              <a:off x="7682040" y="4686840"/>
              <a:ext cx="1095120" cy="6386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400" b="1" strike="noStrike" spc="-1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勤记录</a:t>
              </a:r>
              <a:endParaRPr lang="en-US" sz="2400" b="0" strike="noStrike" spc="-1">
                <a:latin typeface="Arial" panose="020B0604020202020204"/>
              </a:endParaRPr>
            </a:p>
          </p:txBody>
        </p:sp>
        <p:pic>
          <p:nvPicPr>
            <p:cNvPr id="410" name="图片 12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8016840" y="4271400"/>
              <a:ext cx="349920" cy="34992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411" name="图片 20"/>
          <p:cNvPicPr/>
          <p:nvPr/>
        </p:nvPicPr>
        <p:blipFill>
          <a:blip r:embed="rId4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sp>
        <p:nvSpPr>
          <p:cNvPr id="412" name="CustomShape 8"/>
          <p:cNvSpPr/>
          <p:nvPr/>
        </p:nvSpPr>
        <p:spPr>
          <a:xfrm>
            <a:off x="1091520" y="913680"/>
            <a:ext cx="257868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错误处理原则</a:t>
            </a:r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413" name="CustomShape 9"/>
          <p:cNvSpPr/>
          <p:nvPr/>
        </p:nvSpPr>
        <p:spPr>
          <a:xfrm>
            <a:off x="825480" y="3971880"/>
            <a:ext cx="2381400" cy="136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及时检查，检查出来后保证错误数据不在后续环节流通，影响其它流程。错误数据不写入到全局数据结构。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414" name="CustomShape 10"/>
          <p:cNvSpPr/>
          <p:nvPr/>
        </p:nvSpPr>
        <p:spPr>
          <a:xfrm>
            <a:off x="703800" y="3406680"/>
            <a:ext cx="250344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400" b="1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早处理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415" name="CustomShape 11"/>
          <p:cNvSpPr/>
          <p:nvPr/>
        </p:nvSpPr>
        <p:spPr>
          <a:xfrm>
            <a:off x="7621920" y="1360440"/>
            <a:ext cx="3554640" cy="136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1. 函数入口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2. 外部数据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3. 返回值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4. 中间状态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416" name="CustomShape 12"/>
          <p:cNvSpPr/>
          <p:nvPr/>
        </p:nvSpPr>
        <p:spPr>
          <a:xfrm>
            <a:off x="7621920" y="811440"/>
            <a:ext cx="250344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勤检查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417" name="CustomShape 13"/>
          <p:cNvSpPr/>
          <p:nvPr/>
        </p:nvSpPr>
        <p:spPr>
          <a:xfrm>
            <a:off x="9373680" y="3971880"/>
            <a:ext cx="2381400" cy="136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1. 输出数据（文件、数据库，RPC等）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2. 输入数据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3. 重要状态变更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418" name="CustomShape 14"/>
          <p:cNvSpPr/>
          <p:nvPr/>
        </p:nvSpPr>
        <p:spPr>
          <a:xfrm>
            <a:off x="9373680" y="3406680"/>
            <a:ext cx="250344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勤记录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419" name="CustomShape 15"/>
          <p:cNvSpPr/>
          <p:nvPr/>
        </p:nvSpPr>
        <p:spPr>
          <a:xfrm>
            <a:off x="3186720" y="3528360"/>
            <a:ext cx="2370240" cy="2370240"/>
          </a:xfrm>
          <a:prstGeom prst="ellipse">
            <a:avLst/>
          </a:prstGeom>
          <a:solidFill>
            <a:srgbClr val="69A246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420" name="Group 16"/>
          <p:cNvGrpSpPr/>
          <p:nvPr/>
        </p:nvGrpSpPr>
        <p:grpSpPr>
          <a:xfrm>
            <a:off x="3844800" y="4243680"/>
            <a:ext cx="1095120" cy="1209600"/>
            <a:chOff x="3844800" y="4243680"/>
            <a:chExt cx="1095120" cy="1209600"/>
          </a:xfrm>
        </p:grpSpPr>
        <p:sp>
          <p:nvSpPr>
            <p:cNvPr id="421" name="CustomShape 17"/>
            <p:cNvSpPr/>
            <p:nvPr/>
          </p:nvSpPr>
          <p:spPr>
            <a:xfrm>
              <a:off x="3844800" y="4814640"/>
              <a:ext cx="1095120" cy="6386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400" b="1" strike="noStrike" spc="-1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早处理</a:t>
              </a:r>
              <a:endParaRPr lang="en-US" sz="2400" b="0" strike="noStrike" spc="-1">
                <a:latin typeface="Arial" panose="020B0604020202020204"/>
              </a:endParaRPr>
            </a:p>
          </p:txBody>
        </p:sp>
        <p:pic>
          <p:nvPicPr>
            <p:cNvPr id="422" name="图片 19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4143960" y="4243680"/>
              <a:ext cx="455760" cy="5698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423" name="CustomShape 18"/>
          <p:cNvSpPr/>
          <p:nvPr/>
        </p:nvSpPr>
        <p:spPr>
          <a:xfrm>
            <a:off x="5025960" y="2847240"/>
            <a:ext cx="2370240" cy="2370240"/>
          </a:xfrm>
          <a:prstGeom prst="ellipse">
            <a:avLst/>
          </a:prstGeom>
          <a:solidFill>
            <a:srgbClr val="1B4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24" name="图片 14"/>
          <p:cNvPicPr/>
          <p:nvPr/>
        </p:nvPicPr>
        <p:blipFill>
          <a:blip r:embed="rId1"/>
          <a:stretch>
            <a:fillRect/>
          </a:stretch>
        </p:blipFill>
        <p:spPr>
          <a:xfrm>
            <a:off x="5874840" y="3605040"/>
            <a:ext cx="672480" cy="411480"/>
          </a:xfrm>
          <a:prstGeom prst="rect">
            <a:avLst/>
          </a:prstGeom>
          <a:ln>
            <a:noFill/>
          </a:ln>
        </p:spPr>
      </p:pic>
      <p:sp>
        <p:nvSpPr>
          <p:cNvPr id="425" name="CustomShape 19"/>
          <p:cNvSpPr/>
          <p:nvPr/>
        </p:nvSpPr>
        <p:spPr>
          <a:xfrm>
            <a:off x="5493224" y="4020840"/>
            <a:ext cx="1436076" cy="57896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b="1" spc="-1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错误隔离</a:t>
            </a:r>
            <a:endParaRPr lang="en-US" sz="2400" b="0" strike="noStrike" spc="-1" dirty="0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CustomShape 1"/>
          <p:cNvSpPr/>
          <p:nvPr/>
        </p:nvSpPr>
        <p:spPr>
          <a:xfrm>
            <a:off x="1177560" y="2293560"/>
            <a:ext cx="3904560" cy="4562640"/>
          </a:xfrm>
          <a:custGeom>
            <a:avLst/>
            <a:gdLst/>
            <a:ahLst/>
            <a:cxnLst/>
            <a:rect l="l" t="t" r="r" b="b"/>
            <a:pathLst>
              <a:path w="3638574" h="4492350">
                <a:moveTo>
                  <a:pt x="1687779" y="4492350"/>
                </a:moveTo>
                <a:cubicBezTo>
                  <a:pt x="1649353" y="4280693"/>
                  <a:pt x="1685297" y="4020910"/>
                  <a:pt x="1703018" y="3785190"/>
                </a:cubicBezTo>
                <a:lnTo>
                  <a:pt x="1239812" y="3369121"/>
                </a:lnTo>
                <a:cubicBezTo>
                  <a:pt x="710236" y="3436368"/>
                  <a:pt x="325039" y="3138656"/>
                  <a:pt x="0" y="2917145"/>
                </a:cubicBezTo>
                <a:cubicBezTo>
                  <a:pt x="370399" y="3119320"/>
                  <a:pt x="1037576" y="3333525"/>
                  <a:pt x="1087133" y="3238920"/>
                </a:cubicBezTo>
                <a:cubicBezTo>
                  <a:pt x="945521" y="3141082"/>
                  <a:pt x="539214" y="2730422"/>
                  <a:pt x="389581" y="2412005"/>
                </a:cubicBezTo>
                <a:cubicBezTo>
                  <a:pt x="859682" y="2946896"/>
                  <a:pt x="1430048" y="3277253"/>
                  <a:pt x="1719677" y="3519376"/>
                </a:cubicBezTo>
                <a:cubicBezTo>
                  <a:pt x="1735906" y="3304113"/>
                  <a:pt x="1659893" y="2776030"/>
                  <a:pt x="1627995" y="2400346"/>
                </a:cubicBezTo>
                <a:cubicBezTo>
                  <a:pt x="725782" y="2160678"/>
                  <a:pt x="172484" y="1536000"/>
                  <a:pt x="4198" y="742880"/>
                </a:cubicBezTo>
                <a:cubicBezTo>
                  <a:pt x="248250" y="1210277"/>
                  <a:pt x="456205" y="1649601"/>
                  <a:pt x="932867" y="1924493"/>
                </a:cubicBezTo>
                <a:cubicBezTo>
                  <a:pt x="1158949" y="1666327"/>
                  <a:pt x="1108304" y="1211645"/>
                  <a:pt x="1037607" y="857226"/>
                </a:cubicBezTo>
                <a:cubicBezTo>
                  <a:pt x="1222371" y="1153446"/>
                  <a:pt x="1266767" y="1586023"/>
                  <a:pt x="1138710" y="2026621"/>
                </a:cubicBezTo>
                <a:cubicBezTo>
                  <a:pt x="1250538" y="2109256"/>
                  <a:pt x="1570304" y="2252254"/>
                  <a:pt x="1646038" y="2198532"/>
                </a:cubicBezTo>
                <a:cubicBezTo>
                  <a:pt x="1690527" y="1476450"/>
                  <a:pt x="1904067" y="874481"/>
                  <a:pt x="1900430" y="0"/>
                </a:cubicBezTo>
                <a:cubicBezTo>
                  <a:pt x="1976693" y="192349"/>
                  <a:pt x="2015482" y="645373"/>
                  <a:pt x="1971873" y="986216"/>
                </a:cubicBezTo>
                <a:cubicBezTo>
                  <a:pt x="1947436" y="1177213"/>
                  <a:pt x="1846749" y="1657958"/>
                  <a:pt x="1826002" y="2060385"/>
                </a:cubicBezTo>
                <a:cubicBezTo>
                  <a:pt x="1811014" y="2351099"/>
                  <a:pt x="1951043" y="3007770"/>
                  <a:pt x="2001533" y="3046321"/>
                </a:cubicBezTo>
                <a:cubicBezTo>
                  <a:pt x="2041794" y="3055338"/>
                  <a:pt x="2575349" y="2567047"/>
                  <a:pt x="2591546" y="2519916"/>
                </a:cubicBezTo>
                <a:cubicBezTo>
                  <a:pt x="2482423" y="2107858"/>
                  <a:pt x="2569814" y="1503293"/>
                  <a:pt x="2857733" y="1291762"/>
                </a:cubicBezTo>
                <a:cubicBezTo>
                  <a:pt x="2648315" y="1639496"/>
                  <a:pt x="2663487" y="2195777"/>
                  <a:pt x="2750848" y="2383091"/>
                </a:cubicBezTo>
                <a:cubicBezTo>
                  <a:pt x="3066810" y="2282983"/>
                  <a:pt x="3503085" y="1513118"/>
                  <a:pt x="3638574" y="1124252"/>
                </a:cubicBezTo>
                <a:cubicBezTo>
                  <a:pt x="3492704" y="2254009"/>
                  <a:pt x="2460505" y="2814271"/>
                  <a:pt x="2166244" y="3370521"/>
                </a:cubicBezTo>
                <a:cubicBezTo>
                  <a:pt x="2148523" y="3519377"/>
                  <a:pt x="2147251" y="3667825"/>
                  <a:pt x="2121509" y="3808660"/>
                </a:cubicBezTo>
                <a:cubicBezTo>
                  <a:pt x="2452144" y="3808286"/>
                  <a:pt x="3159362" y="3298984"/>
                  <a:pt x="3261397" y="3094074"/>
                </a:cubicBezTo>
                <a:cubicBezTo>
                  <a:pt x="3262702" y="3429094"/>
                  <a:pt x="2493987" y="3820258"/>
                  <a:pt x="2138356" y="4030951"/>
                </a:cubicBezTo>
                <a:cubicBezTo>
                  <a:pt x="2116438" y="4040371"/>
                  <a:pt x="2182753" y="4334539"/>
                  <a:pt x="2176877" y="4476307"/>
                </a:cubicBezTo>
                <a:cubicBezTo>
                  <a:pt x="2170659" y="4477332"/>
                  <a:pt x="2168451" y="4490390"/>
                  <a:pt x="2162233" y="4491415"/>
                </a:cubicBezTo>
                <a:lnTo>
                  <a:pt x="1687779" y="4492350"/>
                </a:lnTo>
                <a:close/>
              </a:path>
            </a:pathLst>
          </a:custGeom>
          <a:solidFill>
            <a:srgbClr val="755A2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7" name="CustomShape 2"/>
          <p:cNvSpPr/>
          <p:nvPr/>
        </p:nvSpPr>
        <p:spPr>
          <a:xfrm>
            <a:off x="4574160" y="2688480"/>
            <a:ext cx="1234800" cy="116856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8" name="CustomShape 3"/>
          <p:cNvSpPr/>
          <p:nvPr/>
        </p:nvSpPr>
        <p:spPr>
          <a:xfrm>
            <a:off x="1638000" y="2461680"/>
            <a:ext cx="1236600" cy="1168560"/>
          </a:xfrm>
          <a:prstGeom prst="ellipse">
            <a:avLst/>
          </a:prstGeom>
          <a:solidFill>
            <a:srgbClr val="1B4F8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9" name="CustomShape 4"/>
          <p:cNvSpPr/>
          <p:nvPr/>
        </p:nvSpPr>
        <p:spPr>
          <a:xfrm>
            <a:off x="878040" y="2832480"/>
            <a:ext cx="617760" cy="58284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0" name="CustomShape 5"/>
          <p:cNvSpPr/>
          <p:nvPr/>
        </p:nvSpPr>
        <p:spPr>
          <a:xfrm>
            <a:off x="1020960" y="5089680"/>
            <a:ext cx="615960" cy="58464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1" name="CustomShape 6"/>
          <p:cNvSpPr/>
          <p:nvPr/>
        </p:nvSpPr>
        <p:spPr>
          <a:xfrm>
            <a:off x="3929400" y="3422520"/>
            <a:ext cx="493200" cy="466560"/>
          </a:xfrm>
          <a:prstGeom prst="ellipse">
            <a:avLst/>
          </a:prstGeom>
          <a:solidFill>
            <a:srgbClr val="1B4F8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2" name="CustomShape 7"/>
          <p:cNvSpPr/>
          <p:nvPr/>
        </p:nvSpPr>
        <p:spPr>
          <a:xfrm>
            <a:off x="1137600" y="4132800"/>
            <a:ext cx="932760" cy="88452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3" name="CustomShape 8"/>
          <p:cNvSpPr/>
          <p:nvPr/>
        </p:nvSpPr>
        <p:spPr>
          <a:xfrm>
            <a:off x="4665600" y="3098880"/>
            <a:ext cx="1053000" cy="281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2.访问溢出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434" name="CustomShape 9"/>
          <p:cNvSpPr/>
          <p:nvPr/>
        </p:nvSpPr>
        <p:spPr>
          <a:xfrm>
            <a:off x="4159800" y="4835520"/>
            <a:ext cx="1004760" cy="950760"/>
          </a:xfrm>
          <a:prstGeom prst="ellipse">
            <a:avLst/>
          </a:prstGeom>
          <a:solidFill>
            <a:srgbClr val="1B4F8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5" name="CustomShape 10"/>
          <p:cNvSpPr/>
          <p:nvPr/>
        </p:nvSpPr>
        <p:spPr>
          <a:xfrm>
            <a:off x="6168960" y="1256400"/>
            <a:ext cx="314352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指针&amp;资源问题</a:t>
            </a:r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436" name="CustomShape 11"/>
          <p:cNvSpPr/>
          <p:nvPr/>
        </p:nvSpPr>
        <p:spPr>
          <a:xfrm>
            <a:off x="1077840" y="4433760"/>
            <a:ext cx="1053000" cy="281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3.资源泄露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437" name="CustomShape 12"/>
          <p:cNvSpPr/>
          <p:nvPr/>
        </p:nvSpPr>
        <p:spPr>
          <a:xfrm>
            <a:off x="1729790" y="2799020"/>
            <a:ext cx="1053000" cy="49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1.未初始化</a:t>
            </a:r>
            <a:endParaRPr lang="en-US" sz="1400" b="0" strike="noStrike" spc="-1">
              <a:latin typeface="Arial" panose="020B0604020202020204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野指针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438" name="CustomShape 13"/>
          <p:cNvSpPr/>
          <p:nvPr/>
        </p:nvSpPr>
        <p:spPr>
          <a:xfrm>
            <a:off x="4143600" y="5168880"/>
            <a:ext cx="1053000" cy="281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4.悬挂访问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439" name="CustomShape 14"/>
          <p:cNvSpPr/>
          <p:nvPr/>
        </p:nvSpPr>
        <p:spPr>
          <a:xfrm>
            <a:off x="6609240" y="5913000"/>
            <a:ext cx="3614760" cy="643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静态：pclint,cpptest,cppscan</a:t>
            </a:r>
            <a:endParaRPr lang="en-US" sz="1400" b="0" strike="noStrike" spc="-1">
              <a:latin typeface="Arial" panose="020B0604020202020204"/>
            </a:endParaRPr>
          </a:p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动态：valgrind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440" name="CustomShape 15"/>
          <p:cNvSpPr/>
          <p:nvPr/>
        </p:nvSpPr>
        <p:spPr>
          <a:xfrm>
            <a:off x="6560640" y="2051640"/>
            <a:ext cx="201564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1.未初始化-野指针</a:t>
            </a:r>
            <a:endParaRPr lang="en-US" sz="1600" b="0" strike="noStrike" spc="-1">
              <a:latin typeface="Arial" panose="020B0604020202020204"/>
            </a:endParaRPr>
          </a:p>
        </p:txBody>
      </p:sp>
      <p:sp>
        <p:nvSpPr>
          <p:cNvPr id="441" name="CustomShape 16"/>
          <p:cNvSpPr/>
          <p:nvPr/>
        </p:nvSpPr>
        <p:spPr>
          <a:xfrm>
            <a:off x="6397920" y="2124360"/>
            <a:ext cx="195840" cy="192240"/>
          </a:xfrm>
          <a:prstGeom prst="ellipse">
            <a:avLst/>
          </a:prstGeom>
          <a:solidFill>
            <a:srgbClr val="1B4F8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2" name="CustomShape 17"/>
          <p:cNvSpPr/>
          <p:nvPr/>
        </p:nvSpPr>
        <p:spPr>
          <a:xfrm>
            <a:off x="6630120" y="3058560"/>
            <a:ext cx="3614760" cy="643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各类字符串函数</a:t>
            </a:r>
            <a:endParaRPr lang="en-US" sz="1400" b="0" strike="noStrike" spc="-1">
              <a:latin typeface="Arial" panose="020B0604020202020204"/>
            </a:endParaRPr>
          </a:p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数组遍历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443" name="CustomShape 18"/>
          <p:cNvSpPr/>
          <p:nvPr/>
        </p:nvSpPr>
        <p:spPr>
          <a:xfrm>
            <a:off x="6608520" y="2761560"/>
            <a:ext cx="122184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2.访问溢出</a:t>
            </a:r>
            <a:endParaRPr lang="en-US" sz="1600" b="0" strike="noStrike" spc="-1">
              <a:latin typeface="Arial" panose="020B0604020202020204"/>
            </a:endParaRPr>
          </a:p>
        </p:txBody>
      </p:sp>
      <p:sp>
        <p:nvSpPr>
          <p:cNvPr id="444" name="CustomShape 19"/>
          <p:cNvSpPr/>
          <p:nvPr/>
        </p:nvSpPr>
        <p:spPr>
          <a:xfrm>
            <a:off x="6397920" y="2834280"/>
            <a:ext cx="195840" cy="19224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5" name="CustomShape 20"/>
          <p:cNvSpPr/>
          <p:nvPr/>
        </p:nvSpPr>
        <p:spPr>
          <a:xfrm>
            <a:off x="6630120" y="4131720"/>
            <a:ext cx="3614760" cy="643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未配对</a:t>
            </a:r>
            <a:endParaRPr lang="en-US" sz="1400" b="0" strike="noStrike" spc="-1">
              <a:latin typeface="Arial" panose="020B0604020202020204"/>
            </a:endParaRPr>
          </a:p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假性泄露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446" name="CustomShape 21"/>
          <p:cNvSpPr/>
          <p:nvPr/>
        </p:nvSpPr>
        <p:spPr>
          <a:xfrm>
            <a:off x="6608520" y="3818160"/>
            <a:ext cx="122184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3.资源泄露</a:t>
            </a:r>
            <a:endParaRPr lang="en-US" sz="1600" b="0" strike="noStrike" spc="-1">
              <a:latin typeface="Arial" panose="020B0604020202020204"/>
            </a:endParaRPr>
          </a:p>
        </p:txBody>
      </p:sp>
      <p:sp>
        <p:nvSpPr>
          <p:cNvPr id="447" name="CustomShape 22"/>
          <p:cNvSpPr/>
          <p:nvPr/>
        </p:nvSpPr>
        <p:spPr>
          <a:xfrm>
            <a:off x="6397920" y="3890880"/>
            <a:ext cx="195840" cy="19224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48" name="图片 48"/>
          <p:cNvPicPr/>
          <p:nvPr/>
        </p:nvPicPr>
        <p:blipFill>
          <a:blip r:embed="rId1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sp>
        <p:nvSpPr>
          <p:cNvPr id="449" name="CustomShape 23"/>
          <p:cNvSpPr/>
          <p:nvPr/>
        </p:nvSpPr>
        <p:spPr>
          <a:xfrm>
            <a:off x="3006000" y="2293200"/>
            <a:ext cx="493200" cy="466560"/>
          </a:xfrm>
          <a:prstGeom prst="ellipse">
            <a:avLst/>
          </a:prstGeom>
          <a:solidFill>
            <a:srgbClr val="1B4F8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50" name="图片 13"/>
          <p:cNvPicPr/>
          <p:nvPr/>
        </p:nvPicPr>
        <p:blipFill>
          <a:blip r:embed="rId2"/>
          <a:srcRect l="25403" t="24072" r="25206" b="23671"/>
          <a:stretch>
            <a:fillRect/>
          </a:stretch>
        </p:blipFill>
        <p:spPr>
          <a:xfrm>
            <a:off x="659880" y="455760"/>
            <a:ext cx="5417640" cy="1667520"/>
          </a:xfrm>
          <a:prstGeom prst="rect">
            <a:avLst/>
          </a:prstGeom>
          <a:ln>
            <a:noFill/>
          </a:ln>
        </p:spPr>
      </p:pic>
      <p:sp>
        <p:nvSpPr>
          <p:cNvPr id="451" name="CustomShape 24"/>
          <p:cNvSpPr/>
          <p:nvPr/>
        </p:nvSpPr>
        <p:spPr>
          <a:xfrm>
            <a:off x="1792800" y="888480"/>
            <a:ext cx="2878455" cy="39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等线" panose="02010600030101010101" charset="-122"/>
                <a:ea typeface="DejaVu Sans" panose="020B0603030804020204"/>
              </a:rPr>
              <a:t>静态扫描/动态调试工具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452" name="CustomShape 25"/>
          <p:cNvSpPr/>
          <p:nvPr/>
        </p:nvSpPr>
        <p:spPr>
          <a:xfrm>
            <a:off x="6638400" y="4766760"/>
            <a:ext cx="122184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4.悬挂访问</a:t>
            </a:r>
            <a:endParaRPr lang="en-US" sz="1600" b="0" strike="noStrike" spc="-1">
              <a:latin typeface="Arial" panose="020B0604020202020204"/>
            </a:endParaRPr>
          </a:p>
        </p:txBody>
      </p:sp>
      <p:sp>
        <p:nvSpPr>
          <p:cNvPr id="453" name="CustomShape 26"/>
          <p:cNvSpPr/>
          <p:nvPr/>
        </p:nvSpPr>
        <p:spPr>
          <a:xfrm>
            <a:off x="6411240" y="4839480"/>
            <a:ext cx="195840" cy="192240"/>
          </a:xfrm>
          <a:prstGeom prst="ellipse">
            <a:avLst/>
          </a:prstGeom>
          <a:solidFill>
            <a:srgbClr val="1B4F8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4" name="CustomShape 27"/>
          <p:cNvSpPr/>
          <p:nvPr/>
        </p:nvSpPr>
        <p:spPr>
          <a:xfrm>
            <a:off x="6602760" y="5521320"/>
            <a:ext cx="263124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strike="noStrike" spc="-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5.静态扫描/</a:t>
            </a:r>
            <a:r>
              <a:rPr lang="en-US" sz="1600" b="1" strike="noStrike" spc="-1" dirty="0" err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动态调试工具</a:t>
            </a:r>
            <a:endParaRPr lang="en-US" sz="1600" b="0" strike="noStrike" spc="-1" dirty="0">
              <a:latin typeface="Arial" panose="020B0604020202020204"/>
            </a:endParaRPr>
          </a:p>
        </p:txBody>
      </p:sp>
      <p:sp>
        <p:nvSpPr>
          <p:cNvPr id="455" name="CustomShape 28"/>
          <p:cNvSpPr/>
          <p:nvPr/>
        </p:nvSpPr>
        <p:spPr>
          <a:xfrm>
            <a:off x="6422760" y="5594040"/>
            <a:ext cx="195840" cy="192240"/>
          </a:xfrm>
          <a:prstGeom prst="ellipse">
            <a:avLst/>
          </a:prstGeom>
          <a:solidFill>
            <a:srgbClr val="1B4F8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6" name="CustomShape 29"/>
          <p:cNvSpPr/>
          <p:nvPr/>
        </p:nvSpPr>
        <p:spPr>
          <a:xfrm>
            <a:off x="6625080" y="2293920"/>
            <a:ext cx="3614760" cy="36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未初始化造成的野指针最多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457" name="CustomShape 30"/>
          <p:cNvSpPr/>
          <p:nvPr/>
        </p:nvSpPr>
        <p:spPr>
          <a:xfrm>
            <a:off x="6625080" y="5001480"/>
            <a:ext cx="3614760" cy="36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释放以后，指针未置0，仍被使用</a:t>
            </a:r>
            <a:endParaRPr lang="en-US" sz="14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Line 1"/>
          <p:cNvSpPr/>
          <p:nvPr/>
        </p:nvSpPr>
        <p:spPr>
          <a:xfrm>
            <a:off x="4112280" y="2151360"/>
            <a:ext cx="0" cy="3186000"/>
          </a:xfrm>
          <a:prstGeom prst="line">
            <a:avLst/>
          </a:prstGeom>
          <a:ln w="57240">
            <a:solidFill>
              <a:srgbClr val="1B4F8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2" name="图片 37"/>
          <p:cNvPicPr/>
          <p:nvPr/>
        </p:nvPicPr>
        <p:blipFill>
          <a:blip r:embed="rId1"/>
          <a:stretch>
            <a:fillRect/>
          </a:stretch>
        </p:blipFill>
        <p:spPr>
          <a:xfrm>
            <a:off x="1354680" y="2151360"/>
            <a:ext cx="2732040" cy="3185280"/>
          </a:xfrm>
          <a:prstGeom prst="rect">
            <a:avLst/>
          </a:prstGeom>
          <a:ln>
            <a:noFill/>
          </a:ln>
        </p:spPr>
      </p:pic>
      <p:grpSp>
        <p:nvGrpSpPr>
          <p:cNvPr id="93" name="Group 2"/>
          <p:cNvGrpSpPr/>
          <p:nvPr/>
        </p:nvGrpSpPr>
        <p:grpSpPr>
          <a:xfrm>
            <a:off x="7989840" y="2081880"/>
            <a:ext cx="3059640" cy="1016618"/>
            <a:chOff x="7989840" y="2081880"/>
            <a:chExt cx="3059640" cy="1016618"/>
          </a:xfrm>
        </p:grpSpPr>
        <p:sp>
          <p:nvSpPr>
            <p:cNvPr id="94" name="CustomShape 3"/>
            <p:cNvSpPr/>
            <p:nvPr/>
          </p:nvSpPr>
          <p:spPr>
            <a:xfrm>
              <a:off x="8009640" y="2399760"/>
              <a:ext cx="3039840" cy="69873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b="0" strike="noStrike" spc="-1" dirty="0" err="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理解什么样的代码风格是好的代码风格，需要从哪些方面去打磨</a:t>
              </a:r>
              <a:endParaRPr lang="en-US" sz="1400" b="0" strike="noStrike" spc="-1" dirty="0">
                <a:latin typeface="Arial" panose="020B0604020202020204"/>
              </a:endParaRPr>
            </a:p>
          </p:txBody>
        </p:sp>
        <p:sp>
          <p:nvSpPr>
            <p:cNvPr id="95" name="CustomShape 4"/>
            <p:cNvSpPr/>
            <p:nvPr/>
          </p:nvSpPr>
          <p:spPr>
            <a:xfrm>
              <a:off x="7989840" y="2081880"/>
              <a:ext cx="2904120" cy="333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600" b="1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2. 掌握提高编码风格的知识点</a:t>
              </a:r>
              <a:endParaRPr lang="en-US" sz="1600" b="0" strike="noStrike" spc="-1">
                <a:latin typeface="Arial" panose="020B0604020202020204"/>
              </a:endParaRPr>
            </a:p>
          </p:txBody>
        </p:sp>
      </p:grpSp>
      <p:grpSp>
        <p:nvGrpSpPr>
          <p:cNvPr id="96" name="Group 5"/>
          <p:cNvGrpSpPr/>
          <p:nvPr/>
        </p:nvGrpSpPr>
        <p:grpSpPr>
          <a:xfrm>
            <a:off x="4524120" y="2081880"/>
            <a:ext cx="3309480" cy="1366560"/>
            <a:chOff x="4524120" y="2081880"/>
            <a:chExt cx="3309480" cy="1366560"/>
          </a:xfrm>
        </p:grpSpPr>
        <p:sp>
          <p:nvSpPr>
            <p:cNvPr id="97" name="CustomShape 6"/>
            <p:cNvSpPr/>
            <p:nvPr/>
          </p:nvSpPr>
          <p:spPr>
            <a:xfrm>
              <a:off x="4543560" y="2399760"/>
              <a:ext cx="3039840" cy="10486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b="0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让学员理解为什么需要关注编码风格，编码风格对后续阶段开发的作用。</a:t>
              </a:r>
              <a:endParaRPr lang="en-US" sz="1400" b="0" strike="noStrike" spc="-1">
                <a:latin typeface="Arial" panose="020B0604020202020204"/>
              </a:endParaRPr>
            </a:p>
          </p:txBody>
        </p:sp>
        <p:sp>
          <p:nvSpPr>
            <p:cNvPr id="98" name="CustomShape 7"/>
            <p:cNvSpPr/>
            <p:nvPr/>
          </p:nvSpPr>
          <p:spPr>
            <a:xfrm>
              <a:off x="4524120" y="2081880"/>
              <a:ext cx="3309480" cy="333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600" b="1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1. 理解编码风格对代码质量的影响</a:t>
              </a:r>
              <a:endParaRPr lang="en-US" sz="1600" b="0" strike="noStrike" spc="-1">
                <a:latin typeface="Arial" panose="020B0604020202020204"/>
              </a:endParaRPr>
            </a:p>
          </p:txBody>
        </p:sp>
      </p:grpSp>
      <p:grpSp>
        <p:nvGrpSpPr>
          <p:cNvPr id="99" name="Group 8"/>
          <p:cNvGrpSpPr/>
          <p:nvPr/>
        </p:nvGrpSpPr>
        <p:grpSpPr>
          <a:xfrm>
            <a:off x="4555440" y="3957840"/>
            <a:ext cx="3060000" cy="1016618"/>
            <a:chOff x="4555440" y="3957840"/>
            <a:chExt cx="3060000" cy="1016618"/>
          </a:xfrm>
        </p:grpSpPr>
        <p:sp>
          <p:nvSpPr>
            <p:cNvPr id="100" name="CustomShape 9"/>
            <p:cNvSpPr/>
            <p:nvPr/>
          </p:nvSpPr>
          <p:spPr>
            <a:xfrm>
              <a:off x="4575600" y="4275720"/>
              <a:ext cx="3039840" cy="69873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-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根据本课程知识点进行相应训练</a:t>
              </a:r>
              <a:r>
                <a:rPr lang="en-US" sz="1400" b="0" strike="noStrike" spc="-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，</a:t>
              </a:r>
              <a:r>
                <a:rPr lang="en-US" sz="1400" b="0" strike="noStrike" spc="-1" dirty="0" err="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确保能写出项目组认可的规范代码</a:t>
              </a:r>
              <a:r>
                <a:rPr lang="en-US" sz="1400" b="0" strike="noStrike" spc="-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。</a:t>
              </a:r>
              <a:endParaRPr lang="en-US" sz="1400" b="0" strike="noStrike" spc="-1" dirty="0">
                <a:latin typeface="Arial" panose="020B0604020202020204"/>
              </a:endParaRPr>
            </a:p>
          </p:txBody>
        </p:sp>
        <p:sp>
          <p:nvSpPr>
            <p:cNvPr id="101" name="CustomShape 10"/>
            <p:cNvSpPr/>
            <p:nvPr/>
          </p:nvSpPr>
          <p:spPr>
            <a:xfrm>
              <a:off x="4555440" y="3957840"/>
              <a:ext cx="2701440" cy="333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600" b="1" strike="noStrike" spc="-1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3. 掌握编写规范代码的技能</a:t>
              </a:r>
              <a:endParaRPr lang="en-US" sz="1600" b="0" strike="noStrike" spc="-1">
                <a:latin typeface="Arial" panose="020B0604020202020204"/>
              </a:endParaRPr>
            </a:p>
          </p:txBody>
        </p:sp>
      </p:grpSp>
      <p:sp>
        <p:nvSpPr>
          <p:cNvPr id="102" name="CustomShape 11"/>
          <p:cNvSpPr/>
          <p:nvPr/>
        </p:nvSpPr>
        <p:spPr>
          <a:xfrm>
            <a:off x="1353600" y="1048680"/>
            <a:ext cx="176472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培训目标</a:t>
            </a:r>
            <a:endParaRPr lang="en-US" sz="3200" b="0" strike="noStrike" spc="-1">
              <a:latin typeface="Arial" panose="020B0604020202020204"/>
            </a:endParaRPr>
          </a:p>
        </p:txBody>
      </p:sp>
      <p:pic>
        <p:nvPicPr>
          <p:cNvPr id="103" name="图片 55"/>
          <p:cNvPicPr/>
          <p:nvPr/>
        </p:nvPicPr>
        <p:blipFill>
          <a:blip r:embed="rId2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1200601" y="2198879"/>
            <a:ext cx="1512000" cy="1512000"/>
          </a:xfrm>
          <a:prstGeom prst="ellipse">
            <a:avLst/>
          </a:prstGeom>
          <a:solidFill>
            <a:srgbClr val="1B4F85"/>
          </a:solidFill>
          <a:ln>
            <a:solidFill>
              <a:schemeClr val="accent5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81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1617120" y="2504181"/>
            <a:ext cx="672480" cy="411480"/>
          </a:xfrm>
          <a:prstGeom prst="rect">
            <a:avLst/>
          </a:prstGeom>
          <a:ln>
            <a:noFill/>
          </a:ln>
        </p:spPr>
      </p:pic>
      <p:sp>
        <p:nvSpPr>
          <p:cNvPr id="382" name="CustomShape 2"/>
          <p:cNvSpPr/>
          <p:nvPr/>
        </p:nvSpPr>
        <p:spPr>
          <a:xfrm>
            <a:off x="1110240" y="3109341"/>
            <a:ext cx="1668600" cy="3986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改善设计</a:t>
            </a:r>
            <a:endParaRPr kumimoji="0" lang="en-US" sz="20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</a:endParaRPr>
          </a:p>
        </p:txBody>
      </p:sp>
      <p:sp>
        <p:nvSpPr>
          <p:cNvPr id="383" name="CustomShape 3"/>
          <p:cNvSpPr/>
          <p:nvPr/>
        </p:nvSpPr>
        <p:spPr>
          <a:xfrm rot="10800000" flipH="1">
            <a:off x="2855100" y="2842295"/>
            <a:ext cx="96226" cy="190408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4" name="CustomShape 4"/>
          <p:cNvSpPr/>
          <p:nvPr/>
        </p:nvSpPr>
        <p:spPr>
          <a:xfrm>
            <a:off x="3124069" y="2198879"/>
            <a:ext cx="1512000" cy="1512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5" name="CustomShape 5"/>
          <p:cNvSpPr/>
          <p:nvPr/>
        </p:nvSpPr>
        <p:spPr>
          <a:xfrm>
            <a:off x="3175466" y="3125137"/>
            <a:ext cx="1355878" cy="3986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-1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</a:rPr>
              <a:t>单元测试</a:t>
            </a:r>
            <a:endParaRPr kumimoji="0" lang="en-US" sz="2000" b="0" i="0" u="none" strike="noStrike" kern="1200" cap="none" spc="-1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/>
            </a:endParaRPr>
          </a:p>
        </p:txBody>
      </p:sp>
      <p:sp>
        <p:nvSpPr>
          <p:cNvPr id="386" name="CustomShape 6"/>
          <p:cNvSpPr/>
          <p:nvPr/>
        </p:nvSpPr>
        <p:spPr>
          <a:xfrm>
            <a:off x="6971005" y="2198879"/>
            <a:ext cx="1512000" cy="151200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7" name="CustomShape 7"/>
          <p:cNvSpPr/>
          <p:nvPr/>
        </p:nvSpPr>
        <p:spPr>
          <a:xfrm>
            <a:off x="6773173" y="3125136"/>
            <a:ext cx="1787400" cy="3986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i="0" u="none" strike="noStrike" kern="1200" cap="none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Valgrind</a:t>
            </a:r>
            <a:endParaRPr kumimoji="0" lang="en-US" sz="200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</a:endParaRPr>
          </a:p>
        </p:txBody>
      </p:sp>
      <p:sp>
        <p:nvSpPr>
          <p:cNvPr id="388" name="CustomShape 8"/>
          <p:cNvSpPr/>
          <p:nvPr/>
        </p:nvSpPr>
        <p:spPr>
          <a:xfrm rot="10800000" flipH="1">
            <a:off x="6676741" y="2779401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9" name="CustomShape 9"/>
          <p:cNvSpPr/>
          <p:nvPr/>
        </p:nvSpPr>
        <p:spPr>
          <a:xfrm>
            <a:off x="5047537" y="2198879"/>
            <a:ext cx="1512000" cy="1512000"/>
          </a:xfrm>
          <a:prstGeom prst="ellipse">
            <a:avLst/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0" name="CustomShape 10"/>
          <p:cNvSpPr/>
          <p:nvPr/>
        </p:nvSpPr>
        <p:spPr>
          <a:xfrm>
            <a:off x="4999229" y="3109340"/>
            <a:ext cx="1637640" cy="3986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覆盖率分析</a:t>
            </a:r>
            <a:endParaRPr kumimoji="0" lang="en-US" sz="200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</a:endParaRPr>
          </a:p>
        </p:txBody>
      </p:sp>
      <p:sp>
        <p:nvSpPr>
          <p:cNvPr id="391" name="CustomShape 11"/>
          <p:cNvSpPr/>
          <p:nvPr/>
        </p:nvSpPr>
        <p:spPr>
          <a:xfrm rot="10800000" flipH="1">
            <a:off x="4791656" y="2842295"/>
            <a:ext cx="121086" cy="1769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92" name="图片 14"/>
          <p:cNvPicPr/>
          <p:nvPr/>
        </p:nvPicPr>
        <p:blipFill>
          <a:blip r:embed="rId2"/>
          <a:stretch>
            <a:fillRect/>
          </a:stretch>
        </p:blipFill>
        <p:spPr>
          <a:xfrm>
            <a:off x="7379413" y="2413964"/>
            <a:ext cx="574920" cy="498240"/>
          </a:xfrm>
          <a:prstGeom prst="rect">
            <a:avLst/>
          </a:prstGeom>
          <a:ln>
            <a:noFill/>
          </a:ln>
        </p:spPr>
      </p:pic>
      <p:sp>
        <p:nvSpPr>
          <p:cNvPr id="393" name="CustomShape 12"/>
          <p:cNvSpPr/>
          <p:nvPr/>
        </p:nvSpPr>
        <p:spPr>
          <a:xfrm>
            <a:off x="1013460" y="4210050"/>
            <a:ext cx="1841500" cy="133985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解耦，分层，分离不利测试因素</a:t>
            </a:r>
            <a:endParaRPr lang="en-US" altLang="zh-CN" sz="1600" spc="-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提高代码可测试性</a:t>
            </a:r>
            <a:endParaRPr kumimoji="0" lang="en-US" sz="16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</a:endParaRPr>
          </a:p>
        </p:txBody>
      </p:sp>
      <p:pic>
        <p:nvPicPr>
          <p:cNvPr id="394" name="图片 19"/>
          <p:cNvPicPr/>
          <p:nvPr/>
        </p:nvPicPr>
        <p:blipFill>
          <a:blip r:embed="rId3"/>
          <a:stretch>
            <a:fillRect/>
          </a:stretch>
        </p:blipFill>
        <p:spPr>
          <a:xfrm>
            <a:off x="3648380" y="2502195"/>
            <a:ext cx="411691" cy="410009"/>
          </a:xfrm>
          <a:prstGeom prst="rect">
            <a:avLst/>
          </a:prstGeom>
          <a:ln>
            <a:noFill/>
          </a:ln>
        </p:spPr>
      </p:pic>
      <p:pic>
        <p:nvPicPr>
          <p:cNvPr id="395" name="图片 20"/>
          <p:cNvPicPr/>
          <p:nvPr/>
        </p:nvPicPr>
        <p:blipFill>
          <a:blip r:embed="rId4"/>
          <a:stretch>
            <a:fillRect/>
          </a:stretch>
        </p:blipFill>
        <p:spPr>
          <a:xfrm>
            <a:off x="5482922" y="2437753"/>
            <a:ext cx="596880" cy="514800"/>
          </a:xfrm>
          <a:prstGeom prst="rect">
            <a:avLst/>
          </a:prstGeom>
          <a:ln>
            <a:noFill/>
          </a:ln>
        </p:spPr>
      </p:pic>
      <p:sp>
        <p:nvSpPr>
          <p:cNvPr id="396" name="CustomShape 13"/>
          <p:cNvSpPr/>
          <p:nvPr/>
        </p:nvSpPr>
        <p:spPr>
          <a:xfrm>
            <a:off x="922320" y="759960"/>
            <a:ext cx="4241268" cy="5615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</a:rPr>
              <a:t>提升健壮性的通用方法</a:t>
            </a:r>
            <a:endParaRPr kumimoji="0" lang="en-US" sz="32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</a:endParaRPr>
          </a:p>
        </p:txBody>
      </p:sp>
      <p:sp>
        <p:nvSpPr>
          <p:cNvPr id="397" name="CustomShape 14"/>
          <p:cNvSpPr/>
          <p:nvPr/>
        </p:nvSpPr>
        <p:spPr>
          <a:xfrm>
            <a:off x="2980055" y="4210050"/>
            <a:ext cx="1811655" cy="165989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覆盖所有场景逻辑，严格检查结果</a:t>
            </a:r>
            <a:endParaRPr lang="en-US" altLang="zh-CN" sz="1600" spc="-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测试发现逻辑问题</a:t>
            </a:r>
            <a:endParaRPr lang="en-US" sz="1600" spc="-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8" name="CustomShape 15"/>
          <p:cNvSpPr/>
          <p:nvPr/>
        </p:nvSpPr>
        <p:spPr>
          <a:xfrm>
            <a:off x="8881198" y="4210341"/>
            <a:ext cx="1800000" cy="169764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关注代码可理解性，关注规范性</a:t>
            </a:r>
            <a:endParaRPr lang="en-US" altLang="zh-CN" sz="1600" spc="-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持续改善代码风格，让错误无所遁形</a:t>
            </a:r>
            <a:endParaRPr lang="en-US" altLang="zh-CN" sz="1600" spc="-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9" name="CustomShape 16"/>
          <p:cNvSpPr/>
          <p:nvPr/>
        </p:nvSpPr>
        <p:spPr>
          <a:xfrm>
            <a:off x="4947285" y="4210050"/>
            <a:ext cx="1884045" cy="133985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采集分析数据，查缺补漏</a:t>
            </a:r>
            <a:endParaRPr lang="en-US" altLang="zh-CN" sz="1600" spc="-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补充完善测试用例</a:t>
            </a:r>
            <a:endParaRPr lang="en-US" sz="1600" spc="-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00" name="图片 27"/>
          <p:cNvPicPr/>
          <p:nvPr/>
        </p:nvPicPr>
        <p:blipFill>
          <a:blip r:embed="rId5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sp>
        <p:nvSpPr>
          <p:cNvPr id="23" name="CustomShape 6"/>
          <p:cNvSpPr/>
          <p:nvPr/>
        </p:nvSpPr>
        <p:spPr>
          <a:xfrm>
            <a:off x="8894472" y="2198879"/>
            <a:ext cx="1512000" cy="151200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" name="CustomShape 7"/>
          <p:cNvSpPr/>
          <p:nvPr/>
        </p:nvSpPr>
        <p:spPr>
          <a:xfrm>
            <a:off x="8749391" y="3101257"/>
            <a:ext cx="1787400" cy="3986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i="0" u="none" strike="noStrike" kern="1200" cap="none" spc="-1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</a:rPr>
              <a:t>CodeReview</a:t>
            </a:r>
            <a:endParaRPr kumimoji="0" lang="en-US" sz="2000" i="0" u="none" strike="noStrike" kern="1200" cap="none" spc="-1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/>
            </a:endParaRPr>
          </a:p>
        </p:txBody>
      </p:sp>
      <p:pic>
        <p:nvPicPr>
          <p:cNvPr id="25" name="图片 14"/>
          <p:cNvPicPr/>
          <p:nvPr/>
        </p:nvPicPr>
        <p:blipFill>
          <a:blip r:embed="rId2"/>
          <a:stretch>
            <a:fillRect/>
          </a:stretch>
        </p:blipFill>
        <p:spPr>
          <a:xfrm>
            <a:off x="9355631" y="2390085"/>
            <a:ext cx="574920" cy="498240"/>
          </a:xfrm>
          <a:prstGeom prst="rect">
            <a:avLst/>
          </a:prstGeom>
          <a:ln>
            <a:noFill/>
          </a:ln>
        </p:spPr>
      </p:pic>
      <p:sp>
        <p:nvSpPr>
          <p:cNvPr id="26" name="CustomShape 8"/>
          <p:cNvSpPr/>
          <p:nvPr/>
        </p:nvSpPr>
        <p:spPr>
          <a:xfrm rot="10800000" flipH="1">
            <a:off x="8589775" y="2838973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" name="CustomShape 15"/>
          <p:cNvSpPr/>
          <p:nvPr/>
        </p:nvSpPr>
        <p:spPr>
          <a:xfrm>
            <a:off x="6914248" y="4210341"/>
            <a:ext cx="1800000" cy="134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检查内存泄漏和指针相关错误</a:t>
            </a:r>
            <a:endParaRPr lang="en-US" altLang="zh-CN" sz="1600" spc="-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发现单测检查不出来的问题</a:t>
            </a:r>
            <a:endParaRPr lang="en-US" sz="1600" spc="-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7" dur="2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0" dur="2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3" dur="2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6" dur="20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9" dur="2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24" dur="2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27" dur="2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0" dur="2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3" dur="2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6" dur="2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1" dur="20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4" dur="20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7" dur="20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50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53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58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6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64" dur="2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67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CustomShape 1"/>
          <p:cNvSpPr/>
          <p:nvPr/>
        </p:nvSpPr>
        <p:spPr>
          <a:xfrm rot="10800000">
            <a:off x="720" y="0"/>
            <a:ext cx="12191400" cy="6857280"/>
          </a:xfrm>
          <a:prstGeom prst="rect">
            <a:avLst/>
          </a:prstGeom>
          <a:gradFill rotWithShape="0">
            <a:gsLst>
              <a:gs pos="0">
                <a:srgbClr val="22A725"/>
              </a:gs>
              <a:gs pos="90000">
                <a:srgbClr val="1B41A6"/>
              </a:gs>
            </a:gsLst>
            <a:lin ang="189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62" name="图片 10"/>
          <p:cNvPicPr/>
          <p:nvPr/>
        </p:nvPicPr>
        <p:blipFill>
          <a:blip r:embed="rId1"/>
          <a:stretch>
            <a:fillRect/>
          </a:stretch>
        </p:blipFill>
        <p:spPr>
          <a:xfrm>
            <a:off x="4593600" y="1118880"/>
            <a:ext cx="7619400" cy="7340040"/>
          </a:xfrm>
          <a:prstGeom prst="rect">
            <a:avLst/>
          </a:prstGeom>
          <a:ln>
            <a:noFill/>
          </a:ln>
        </p:spPr>
      </p:pic>
      <p:sp>
        <p:nvSpPr>
          <p:cNvPr id="463" name="CustomShape 2"/>
          <p:cNvSpPr/>
          <p:nvPr/>
        </p:nvSpPr>
        <p:spPr>
          <a:xfrm>
            <a:off x="458640" y="1815840"/>
            <a:ext cx="1881720" cy="67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6. 总结</a:t>
            </a:r>
            <a:endParaRPr lang="en-US" sz="4000" b="0" strike="noStrike" spc="-1">
              <a:latin typeface="Arial" panose="020B0604020202020204"/>
            </a:endParaRPr>
          </a:p>
        </p:txBody>
      </p:sp>
      <p:sp>
        <p:nvSpPr>
          <p:cNvPr id="464" name="Line 3"/>
          <p:cNvSpPr/>
          <p:nvPr/>
        </p:nvSpPr>
        <p:spPr>
          <a:xfrm>
            <a:off x="479880" y="2678760"/>
            <a:ext cx="11232000" cy="32040"/>
          </a:xfrm>
          <a:prstGeom prst="line">
            <a:avLst/>
          </a:prstGeom>
          <a:ln w="1908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65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948816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466" name="图片 12"/>
          <p:cNvPicPr/>
          <p:nvPr/>
        </p:nvPicPr>
        <p:blipFill>
          <a:blip r:embed="rId3"/>
          <a:stretch>
            <a:fillRect/>
          </a:stretch>
        </p:blipFill>
        <p:spPr>
          <a:xfrm>
            <a:off x="10068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467" name="图片 13"/>
          <p:cNvPicPr/>
          <p:nvPr/>
        </p:nvPicPr>
        <p:blipFill>
          <a:blip r:embed="rId4"/>
          <a:stretch>
            <a:fillRect/>
          </a:stretch>
        </p:blipFill>
        <p:spPr>
          <a:xfrm>
            <a:off x="1064952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468" name="图片 14"/>
          <p:cNvPicPr/>
          <p:nvPr/>
        </p:nvPicPr>
        <p:blipFill>
          <a:blip r:embed="rId5"/>
          <a:stretch>
            <a:fillRect/>
          </a:stretch>
        </p:blipFill>
        <p:spPr>
          <a:xfrm>
            <a:off x="11229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469" name="图片 15"/>
          <p:cNvPicPr/>
          <p:nvPr/>
        </p:nvPicPr>
        <p:blipFill>
          <a:blip r:embed="rId6"/>
          <a:stretch>
            <a:fillRect/>
          </a:stretch>
        </p:blipFill>
        <p:spPr>
          <a:xfrm>
            <a:off x="9816480" y="5725440"/>
            <a:ext cx="1843200" cy="595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"/>
          <p:cNvSpPr/>
          <p:nvPr/>
        </p:nvSpPr>
        <p:spPr>
          <a:xfrm>
            <a:off x="1974960" y="2211480"/>
            <a:ext cx="1914120" cy="1914120"/>
          </a:xfrm>
          <a:prstGeom prst="ellipse">
            <a:avLst/>
          </a:prstGeom>
          <a:solidFill>
            <a:srgbClr val="1B4F85"/>
          </a:solidFill>
          <a:ln>
            <a:solidFill>
              <a:schemeClr val="accent5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71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621160" y="2702880"/>
            <a:ext cx="672480" cy="411480"/>
          </a:xfrm>
          <a:prstGeom prst="rect">
            <a:avLst/>
          </a:prstGeom>
          <a:ln>
            <a:noFill/>
          </a:ln>
        </p:spPr>
      </p:pic>
      <p:sp>
        <p:nvSpPr>
          <p:cNvPr id="472" name="CustomShape 2"/>
          <p:cNvSpPr/>
          <p:nvPr/>
        </p:nvSpPr>
        <p:spPr>
          <a:xfrm>
            <a:off x="2114640" y="3307680"/>
            <a:ext cx="1668600" cy="39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 dirty="0" err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模块化</a:t>
            </a:r>
            <a:endParaRPr lang="en-US" sz="2000" b="1" strike="noStrike" spc="-1" dirty="0">
              <a:latin typeface="Arial" panose="020B0604020202020204"/>
            </a:endParaRPr>
          </a:p>
        </p:txBody>
      </p:sp>
      <p:sp>
        <p:nvSpPr>
          <p:cNvPr id="473" name="CustomShape 3"/>
          <p:cNvSpPr/>
          <p:nvPr/>
        </p:nvSpPr>
        <p:spPr>
          <a:xfrm rot="10800000" flipH="1">
            <a:off x="4356720" y="30556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4" name="CustomShape 4"/>
          <p:cNvSpPr/>
          <p:nvPr/>
        </p:nvSpPr>
        <p:spPr>
          <a:xfrm>
            <a:off x="4968720" y="2211480"/>
            <a:ext cx="1914120" cy="191412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5" name="CustomShape 5"/>
          <p:cNvSpPr/>
          <p:nvPr/>
        </p:nvSpPr>
        <p:spPr>
          <a:xfrm>
            <a:off x="5072400" y="3307680"/>
            <a:ext cx="173340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数据隐藏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476" name="CustomShape 6"/>
          <p:cNvSpPr/>
          <p:nvPr/>
        </p:nvSpPr>
        <p:spPr>
          <a:xfrm>
            <a:off x="7933680" y="2211480"/>
            <a:ext cx="1914120" cy="1914120"/>
          </a:xfrm>
          <a:prstGeom prst="ellipse">
            <a:avLst/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7" name="CustomShape 7"/>
          <p:cNvSpPr/>
          <p:nvPr/>
        </p:nvSpPr>
        <p:spPr>
          <a:xfrm>
            <a:off x="7933690" y="3307715"/>
            <a:ext cx="1960245" cy="39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分层隔离变化</a:t>
            </a: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478" name="CustomShape 8"/>
          <p:cNvSpPr/>
          <p:nvPr/>
        </p:nvSpPr>
        <p:spPr>
          <a:xfrm rot="10800000" flipH="1">
            <a:off x="7330680" y="308052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9" name="CustomShape 9"/>
          <p:cNvSpPr/>
          <p:nvPr/>
        </p:nvSpPr>
        <p:spPr>
          <a:xfrm>
            <a:off x="1813680" y="4290840"/>
            <a:ext cx="2378520" cy="2304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原则：高内聚、低耦合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设计：强化“对外交付”的视角，梳理清楚模块职责、模块接口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职责单一性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重视接口设计，简化接口</a:t>
            </a:r>
            <a:endParaRPr lang="en-US" sz="1400" b="0" strike="noStrike" spc="-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3. SOLID</a:t>
            </a:r>
            <a:r>
              <a:rPr lang="zh-CN" altLang="en-US" sz="14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设计原则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endParaRPr lang="en-US" sz="1400" b="0" strike="noStrike" spc="-1" dirty="0">
              <a:latin typeface="Arial" panose="020B0604020202020204"/>
            </a:endParaRPr>
          </a:p>
        </p:txBody>
      </p:sp>
      <p:pic>
        <p:nvPicPr>
          <p:cNvPr id="480" name="图片 19"/>
          <p:cNvPicPr/>
          <p:nvPr/>
        </p:nvPicPr>
        <p:blipFill>
          <a:blip r:embed="rId2"/>
          <a:stretch>
            <a:fillRect/>
          </a:stretch>
        </p:blipFill>
        <p:spPr>
          <a:xfrm>
            <a:off x="5662800" y="2662560"/>
            <a:ext cx="526320" cy="526320"/>
          </a:xfrm>
          <a:prstGeom prst="rect">
            <a:avLst/>
          </a:prstGeom>
          <a:ln>
            <a:noFill/>
          </a:ln>
        </p:spPr>
      </p:pic>
      <p:pic>
        <p:nvPicPr>
          <p:cNvPr id="481" name="图片 20"/>
          <p:cNvPicPr/>
          <p:nvPr/>
        </p:nvPicPr>
        <p:blipFill>
          <a:blip r:embed="rId3"/>
          <a:stretch>
            <a:fillRect/>
          </a:stretch>
        </p:blipFill>
        <p:spPr>
          <a:xfrm>
            <a:off x="8592480" y="2691000"/>
            <a:ext cx="596880" cy="514800"/>
          </a:xfrm>
          <a:prstGeom prst="rect">
            <a:avLst/>
          </a:prstGeom>
          <a:ln>
            <a:noFill/>
          </a:ln>
        </p:spPr>
      </p:pic>
      <p:sp>
        <p:nvSpPr>
          <p:cNvPr id="482" name="CustomShape 10"/>
          <p:cNvSpPr/>
          <p:nvPr/>
        </p:nvSpPr>
        <p:spPr>
          <a:xfrm>
            <a:off x="1081080" y="759960"/>
            <a:ext cx="379944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好代码起源于好结构</a:t>
            </a:r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483" name="CustomShape 11"/>
          <p:cNvSpPr/>
          <p:nvPr/>
        </p:nvSpPr>
        <p:spPr>
          <a:xfrm>
            <a:off x="4691520" y="4290840"/>
            <a:ext cx="2469600" cy="230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数据只被有限的函数访问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函数间尽量通过参数和返回值交互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减少数据结构间的相互引用，减少多个数据结构同时引用一个指针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4. 最</a:t>
            </a:r>
            <a:r>
              <a:rPr lang="zh-CN" alt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少</a:t>
            </a:r>
            <a:r>
              <a:rPr lang="en-US" sz="1400" b="0" strike="noStrike" spc="-1" dirty="0" err="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知识原则</a:t>
            </a:r>
            <a:endParaRPr lang="en-US" sz="1400" b="0" strike="noStrike" spc="-1" dirty="0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endParaRPr lang="en-US" sz="1400" b="0" strike="noStrike" spc="-1" dirty="0">
              <a:latin typeface="Arial" panose="020B0604020202020204"/>
            </a:endParaRPr>
          </a:p>
        </p:txBody>
      </p:sp>
      <p:sp>
        <p:nvSpPr>
          <p:cNvPr id="484" name="CustomShape 12"/>
          <p:cNvSpPr/>
          <p:nvPr/>
        </p:nvSpPr>
        <p:spPr>
          <a:xfrm>
            <a:off x="7656840" y="4290840"/>
            <a:ext cx="2722680" cy="202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1. 分层，简化层内代码的职责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2. 分层间规划好数据的流通和检查，保证高效的同时能过滤出错误的数据，防止被其它层代码影响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3. 不允许双向依赖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4. 允许抽换分层</a:t>
            </a:r>
            <a:endParaRPr lang="en-US" sz="1400" b="0" strike="noStrike" spc="-1">
              <a:latin typeface="Arial" panose="020B0604020202020204"/>
            </a:endParaRPr>
          </a:p>
        </p:txBody>
      </p:sp>
      <p:pic>
        <p:nvPicPr>
          <p:cNvPr id="485" name="图片 27"/>
          <p:cNvPicPr/>
          <p:nvPr/>
        </p:nvPicPr>
        <p:blipFill>
          <a:blip r:embed="rId4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7" dur="5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0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3"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6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1"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4" dur="5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7" dur="5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30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33" dur="5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38"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41"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44" dur="5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47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50" dur="5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CustomShape 1"/>
          <p:cNvSpPr/>
          <p:nvPr/>
        </p:nvSpPr>
        <p:spPr>
          <a:xfrm>
            <a:off x="1200600" y="2198880"/>
            <a:ext cx="1914120" cy="1914120"/>
          </a:xfrm>
          <a:prstGeom prst="ellipse">
            <a:avLst/>
          </a:prstGeom>
          <a:solidFill>
            <a:srgbClr val="1B4F85"/>
          </a:solidFill>
          <a:ln>
            <a:solidFill>
              <a:schemeClr val="accent5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87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1821240" y="2689920"/>
            <a:ext cx="672480" cy="411480"/>
          </a:xfrm>
          <a:prstGeom prst="rect">
            <a:avLst/>
          </a:prstGeom>
          <a:ln>
            <a:noFill/>
          </a:ln>
        </p:spPr>
      </p:pic>
      <p:sp>
        <p:nvSpPr>
          <p:cNvPr id="488" name="CustomShape 2"/>
          <p:cNvSpPr/>
          <p:nvPr/>
        </p:nvSpPr>
        <p:spPr>
          <a:xfrm>
            <a:off x="1314360" y="3295080"/>
            <a:ext cx="166860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 dirty="0" err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写代码也要说人话</a:t>
            </a:r>
            <a:endParaRPr lang="en-US" sz="2000" b="1" strike="noStrike" spc="-1" dirty="0">
              <a:latin typeface="Arial" panose="020B0604020202020204"/>
            </a:endParaRPr>
          </a:p>
        </p:txBody>
      </p:sp>
      <p:sp>
        <p:nvSpPr>
          <p:cNvPr id="489" name="CustomShape 3"/>
          <p:cNvSpPr/>
          <p:nvPr/>
        </p:nvSpPr>
        <p:spPr>
          <a:xfrm rot="10800000" flipH="1">
            <a:off x="3393000" y="30430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0" name="CustomShape 4"/>
          <p:cNvSpPr/>
          <p:nvPr/>
        </p:nvSpPr>
        <p:spPr>
          <a:xfrm>
            <a:off x="3825720" y="2198880"/>
            <a:ext cx="1914120" cy="191412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1" name="CustomShape 5"/>
          <p:cNvSpPr/>
          <p:nvPr/>
        </p:nvSpPr>
        <p:spPr>
          <a:xfrm>
            <a:off x="3929400" y="3295080"/>
            <a:ext cx="173340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 dirty="0" err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把好的套路变成习惯</a:t>
            </a:r>
            <a:endParaRPr lang="en-US" sz="2000" b="0" strike="noStrike" spc="-1" dirty="0">
              <a:latin typeface="Arial" panose="020B0604020202020204"/>
            </a:endParaRPr>
          </a:p>
        </p:txBody>
      </p:sp>
      <p:sp>
        <p:nvSpPr>
          <p:cNvPr id="492" name="CustomShape 6"/>
          <p:cNvSpPr/>
          <p:nvPr/>
        </p:nvSpPr>
        <p:spPr>
          <a:xfrm>
            <a:off x="9158760" y="2165760"/>
            <a:ext cx="1914120" cy="1914120"/>
          </a:xfrm>
          <a:prstGeom prst="ellipse">
            <a:avLst/>
          </a:prstGeom>
          <a:solidFill>
            <a:srgbClr val="69A2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3" name="CustomShape 7"/>
          <p:cNvSpPr/>
          <p:nvPr/>
        </p:nvSpPr>
        <p:spPr>
          <a:xfrm>
            <a:off x="9207360" y="3261960"/>
            <a:ext cx="1787400" cy="3986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2000" b="1" strike="noStrike" spc="-1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向高手学习</a:t>
            </a:r>
            <a:endParaRPr lang="en-US" sz="2000" b="0" strike="noStrike" spc="-1" dirty="0">
              <a:latin typeface="Arial" panose="020B0604020202020204"/>
            </a:endParaRPr>
          </a:p>
        </p:txBody>
      </p:sp>
      <p:sp>
        <p:nvSpPr>
          <p:cNvPr id="494" name="CustomShape 8"/>
          <p:cNvSpPr/>
          <p:nvPr/>
        </p:nvSpPr>
        <p:spPr>
          <a:xfrm rot="10800000" flipH="1">
            <a:off x="8643600" y="30430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5" name="CustomShape 9"/>
          <p:cNvSpPr/>
          <p:nvPr/>
        </p:nvSpPr>
        <p:spPr>
          <a:xfrm>
            <a:off x="6435000" y="2198880"/>
            <a:ext cx="1914120" cy="1914120"/>
          </a:xfrm>
          <a:prstGeom prst="ellipse">
            <a:avLst/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6" name="CustomShape 10"/>
          <p:cNvSpPr/>
          <p:nvPr/>
        </p:nvSpPr>
        <p:spPr>
          <a:xfrm>
            <a:off x="6793200" y="3295080"/>
            <a:ext cx="119808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strike="noStrike" spc="-1" dirty="0" err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善用工具</a:t>
            </a:r>
            <a:endParaRPr lang="en-US" sz="2000" b="0" strike="noStrike" spc="-1" dirty="0">
              <a:latin typeface="Arial" panose="020B0604020202020204"/>
            </a:endParaRPr>
          </a:p>
        </p:txBody>
      </p:sp>
      <p:sp>
        <p:nvSpPr>
          <p:cNvPr id="497" name="CustomShape 11"/>
          <p:cNvSpPr/>
          <p:nvPr/>
        </p:nvSpPr>
        <p:spPr>
          <a:xfrm rot="10800000" flipH="1">
            <a:off x="6018120" y="3043080"/>
            <a:ext cx="154800" cy="227160"/>
          </a:xfrm>
          <a:prstGeom prst="chevron">
            <a:avLst>
              <a:gd name="adj" fmla="val 50000"/>
            </a:avLst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98" name="图片 14"/>
          <p:cNvPicPr/>
          <p:nvPr/>
        </p:nvPicPr>
        <p:blipFill>
          <a:blip r:embed="rId2"/>
          <a:stretch>
            <a:fillRect/>
          </a:stretch>
        </p:blipFill>
        <p:spPr>
          <a:xfrm>
            <a:off x="9881640" y="2645280"/>
            <a:ext cx="574920" cy="498240"/>
          </a:xfrm>
          <a:prstGeom prst="rect">
            <a:avLst/>
          </a:prstGeom>
          <a:ln>
            <a:noFill/>
          </a:ln>
        </p:spPr>
      </p:pic>
      <p:sp>
        <p:nvSpPr>
          <p:cNvPr id="499" name="CustomShape 12"/>
          <p:cNvSpPr/>
          <p:nvPr/>
        </p:nvSpPr>
        <p:spPr>
          <a:xfrm>
            <a:off x="1013400" y="4277880"/>
            <a:ext cx="2378520" cy="92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谨记核心原则：代码不仅仅是给机器看的，更是给人看的。所以要说人话</a:t>
            </a:r>
            <a:endParaRPr lang="en-US" sz="1400" b="0" strike="noStrike" spc="-1">
              <a:latin typeface="Arial" panose="020B0604020202020204"/>
            </a:endParaRPr>
          </a:p>
        </p:txBody>
      </p:sp>
      <p:pic>
        <p:nvPicPr>
          <p:cNvPr id="500" name="图片 19"/>
          <p:cNvPicPr/>
          <p:nvPr/>
        </p:nvPicPr>
        <p:blipFill>
          <a:blip r:embed="rId3"/>
          <a:stretch>
            <a:fillRect/>
          </a:stretch>
        </p:blipFill>
        <p:spPr>
          <a:xfrm>
            <a:off x="4519800" y="2649960"/>
            <a:ext cx="526320" cy="526320"/>
          </a:xfrm>
          <a:prstGeom prst="rect">
            <a:avLst/>
          </a:prstGeom>
          <a:ln>
            <a:noFill/>
          </a:ln>
        </p:spPr>
      </p:pic>
      <p:pic>
        <p:nvPicPr>
          <p:cNvPr id="501" name="图片 20"/>
          <p:cNvPicPr/>
          <p:nvPr/>
        </p:nvPicPr>
        <p:blipFill>
          <a:blip r:embed="rId4"/>
          <a:stretch>
            <a:fillRect/>
          </a:stretch>
        </p:blipFill>
        <p:spPr>
          <a:xfrm>
            <a:off x="7093800" y="2678040"/>
            <a:ext cx="596880" cy="514800"/>
          </a:xfrm>
          <a:prstGeom prst="rect">
            <a:avLst/>
          </a:prstGeom>
          <a:ln>
            <a:noFill/>
          </a:ln>
        </p:spPr>
      </p:pic>
      <p:sp>
        <p:nvSpPr>
          <p:cNvPr id="502" name="CustomShape 13"/>
          <p:cNvSpPr/>
          <p:nvPr/>
        </p:nvSpPr>
        <p:spPr>
          <a:xfrm>
            <a:off x="912960" y="759960"/>
            <a:ext cx="424548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写好代码的4个好方法</a:t>
            </a:r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503" name="CustomShape 14"/>
          <p:cNvSpPr/>
          <p:nvPr/>
        </p:nvSpPr>
        <p:spPr>
          <a:xfrm>
            <a:off x="3548520" y="4277880"/>
            <a:ext cx="2469600" cy="1197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怎么定义结构、函数、怎么处理参数、返回值、怎么检查数据有效性，等等，都有套路</a:t>
            </a:r>
            <a:endParaRPr lang="en-US" sz="1400" b="0" strike="noStrike" spc="-1">
              <a:latin typeface="Arial" panose="020B0604020202020204"/>
            </a:endParaRPr>
          </a:p>
        </p:txBody>
      </p:sp>
      <p:sp>
        <p:nvSpPr>
          <p:cNvPr id="504" name="CustomShape 15"/>
          <p:cNvSpPr/>
          <p:nvPr/>
        </p:nvSpPr>
        <p:spPr>
          <a:xfrm>
            <a:off x="8881200" y="4245120"/>
            <a:ext cx="2469960" cy="9019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b="0" strike="noStrike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学习优秀的开源代码</a:t>
            </a:r>
            <a:endParaRPr lang="en-US" altLang="zh-CN" sz="1400" b="0" strike="noStrike" spc="-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请高手</a:t>
            </a:r>
            <a:r>
              <a:rPr lang="en-US" altLang="zh-CN" sz="14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review</a:t>
            </a:r>
            <a:r>
              <a:rPr lang="zh-CN" altLang="en-US" sz="1400" spc="-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，获取充分反馈</a:t>
            </a:r>
            <a:endParaRPr lang="en-US" sz="1400" b="0" strike="noStrike" spc="-1" dirty="0">
              <a:latin typeface="Arial" panose="020B0604020202020204"/>
            </a:endParaRPr>
          </a:p>
        </p:txBody>
      </p:sp>
      <p:sp>
        <p:nvSpPr>
          <p:cNvPr id="505" name="CustomShape 16"/>
          <p:cNvSpPr/>
          <p:nvPr/>
        </p:nvSpPr>
        <p:spPr>
          <a:xfrm>
            <a:off x="6158160" y="4277880"/>
            <a:ext cx="2722680" cy="1751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格式化工具：如astyle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风格检查工具，如PCLINT/CCCC/SourceMonitor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静态扫描工具，如CPPTEST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r>
              <a:rPr lang="en-US" sz="1400" b="0" strike="noStrike" spc="-1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动态调试工具，如：Valgrind</a:t>
            </a:r>
            <a:endParaRPr lang="en-US" sz="1400" b="0" strike="noStrike" spc="-1">
              <a:latin typeface="Arial" panose="020B0604020202020204"/>
            </a:endParaRPr>
          </a:p>
          <a:p>
            <a:pPr>
              <a:lnSpc>
                <a:spcPct val="130000"/>
              </a:lnSpc>
            </a:pPr>
            <a:endParaRPr lang="en-US" sz="1400" b="0" strike="noStrike" spc="-1">
              <a:latin typeface="Arial" panose="020B0604020202020204"/>
            </a:endParaRPr>
          </a:p>
        </p:txBody>
      </p:sp>
      <p:pic>
        <p:nvPicPr>
          <p:cNvPr id="506" name="图片 27"/>
          <p:cNvPicPr/>
          <p:nvPr/>
        </p:nvPicPr>
        <p:blipFill>
          <a:blip r:embed="rId5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7" dur="20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0" dur="20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3" dur="2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6" dur="20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19" dur="20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24" dur="20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27" dur="20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0" dur="20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3" dur="2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36" dur="20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1" dur="20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4" dur="20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47" dur="20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 additive="repl">
                                        <p:cTn id="50" dur="2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7" name="图片 15"/>
          <p:cNvPicPr/>
          <p:nvPr/>
        </p:nvPicPr>
        <p:blipFill>
          <a:blip r:embed="rId1"/>
          <a:stretch>
            <a:fillRect/>
          </a:stretch>
        </p:blipFill>
        <p:spPr>
          <a:xfrm>
            <a:off x="1671840" y="595800"/>
            <a:ext cx="9945000" cy="4845600"/>
          </a:xfrm>
          <a:prstGeom prst="rect">
            <a:avLst/>
          </a:prstGeom>
          <a:ln>
            <a:noFill/>
          </a:ln>
        </p:spPr>
      </p:pic>
      <p:sp>
        <p:nvSpPr>
          <p:cNvPr id="548" name="CustomShape 1"/>
          <p:cNvSpPr/>
          <p:nvPr/>
        </p:nvSpPr>
        <p:spPr>
          <a:xfrm>
            <a:off x="1038240" y="1929600"/>
            <a:ext cx="5072400" cy="85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0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THANK YOU</a:t>
            </a:r>
            <a:endParaRPr lang="en-US" sz="5000" b="0" strike="noStrike" spc="-1">
              <a:latin typeface="Arial" panose="020B0604020202020204"/>
            </a:endParaRPr>
          </a:p>
        </p:txBody>
      </p:sp>
      <p:sp>
        <p:nvSpPr>
          <p:cNvPr id="549" name="CustomShape 2"/>
          <p:cNvSpPr/>
          <p:nvPr/>
        </p:nvSpPr>
        <p:spPr>
          <a:xfrm>
            <a:off x="1038240" y="2791080"/>
            <a:ext cx="24681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Thanks for watching</a:t>
            </a:r>
            <a:endParaRPr lang="en-US" sz="1800" b="0" strike="noStrike" spc="-1">
              <a:latin typeface="Arial" panose="020B0604020202020204"/>
            </a:endParaRPr>
          </a:p>
        </p:txBody>
      </p:sp>
      <p:pic>
        <p:nvPicPr>
          <p:cNvPr id="550" name="图片 16"/>
          <p:cNvPicPr/>
          <p:nvPr/>
        </p:nvPicPr>
        <p:blipFill>
          <a:blip r:embed="rId2"/>
          <a:stretch>
            <a:fillRect/>
          </a:stretch>
        </p:blipFill>
        <p:spPr>
          <a:xfrm>
            <a:off x="9578160" y="719280"/>
            <a:ext cx="1805400" cy="622800"/>
          </a:xfrm>
          <a:prstGeom prst="rect">
            <a:avLst/>
          </a:prstGeom>
          <a:ln>
            <a:noFill/>
          </a:ln>
        </p:spPr>
      </p:pic>
      <p:sp>
        <p:nvSpPr>
          <p:cNvPr id="551" name="CustomShape 3"/>
          <p:cNvSpPr/>
          <p:nvPr/>
        </p:nvSpPr>
        <p:spPr>
          <a:xfrm>
            <a:off x="946080" y="5628960"/>
            <a:ext cx="6095160" cy="91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深圳市南山区学苑大道1001号南山智园A1栋</a:t>
            </a:r>
            <a:endParaRPr lang="en-US" sz="1200" b="0" strike="noStrike" spc="-1">
              <a:latin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Shenzhen nanshan district 1001 xueyuan avenue </a:t>
            </a:r>
            <a:endParaRPr lang="en-US" sz="1200" b="0" strike="noStrike" spc="-1">
              <a:latin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of nanshan garden A1 building</a:t>
            </a:r>
            <a:endParaRPr lang="en-US" sz="1200" b="0" strike="noStrike" spc="-1">
              <a:latin typeface="Arial" panose="020B0604020202020204"/>
            </a:endParaRPr>
          </a:p>
        </p:txBody>
      </p:sp>
      <p:sp>
        <p:nvSpPr>
          <p:cNvPr id="552" name="CustomShape 4"/>
          <p:cNvSpPr/>
          <p:nvPr/>
        </p:nvSpPr>
        <p:spPr>
          <a:xfrm>
            <a:off x="5288400" y="5628960"/>
            <a:ext cx="6095160" cy="52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0755-86627888</a:t>
            </a:r>
            <a:endParaRPr lang="en-US" sz="1200" b="0" strike="noStrike" spc="-1">
              <a:latin typeface="Arial" panose="020B0604020202020204"/>
            </a:endParaRPr>
          </a:p>
          <a:p>
            <a:pPr>
              <a:lnSpc>
                <a:spcPct val="12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market@sangfor.com.cn</a:t>
            </a:r>
            <a:endParaRPr lang="en-US" sz="1200" b="0" strike="noStrike" spc="-1">
              <a:latin typeface="Arial" panose="020B0604020202020204"/>
            </a:endParaRPr>
          </a:p>
        </p:txBody>
      </p:sp>
      <p:sp>
        <p:nvSpPr>
          <p:cNvPr id="553" name="CustomShape 5"/>
          <p:cNvSpPr/>
          <p:nvPr/>
        </p:nvSpPr>
        <p:spPr>
          <a:xfrm>
            <a:off x="9694080" y="5628960"/>
            <a:ext cx="169308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www.sangfor.com.cn</a:t>
            </a:r>
            <a:endParaRPr lang="en-US" sz="12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7" name="图片 15"/>
          <p:cNvPicPr/>
          <p:nvPr/>
        </p:nvPicPr>
        <p:blipFill>
          <a:blip r:embed="rId1"/>
          <a:stretch>
            <a:fillRect/>
          </a:stretch>
        </p:blipFill>
        <p:spPr>
          <a:xfrm>
            <a:off x="1671840" y="595800"/>
            <a:ext cx="9945000" cy="4845600"/>
          </a:xfrm>
          <a:prstGeom prst="rect">
            <a:avLst/>
          </a:prstGeom>
          <a:ln>
            <a:noFill/>
          </a:ln>
        </p:spPr>
      </p:pic>
      <p:pic>
        <p:nvPicPr>
          <p:cNvPr id="550" name="图片 16"/>
          <p:cNvPicPr/>
          <p:nvPr/>
        </p:nvPicPr>
        <p:blipFill>
          <a:blip r:embed="rId2"/>
          <a:stretch>
            <a:fillRect/>
          </a:stretch>
        </p:blipFill>
        <p:spPr>
          <a:xfrm>
            <a:off x="9578160" y="719280"/>
            <a:ext cx="1805400" cy="622800"/>
          </a:xfrm>
          <a:prstGeom prst="rect">
            <a:avLst/>
          </a:prstGeom>
          <a:ln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016635" y="1195070"/>
            <a:ext cx="8779510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/>
              <a:t>《第一课作业》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要点：编码风格、代码健壮性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需求：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1、在课前训练作业的基础上，优化代码的编码风格，提高代码健壮性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2、新增功能需求：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（1）遍历员工信息时，支持按任意内容过滤（如只输出某部门的员工、只输出某职位的员工）和排序（如按照工号排序、按照入职时间排序）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en-US" spc="-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zh-CN" altLang="en-US" spc="-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、思考题：如何修改你的代码，使其满足开闭原则：</a:t>
            </a:r>
            <a:endParaRPr lang="zh-CN" altLang="en-US" spc="-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pc="-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pc="-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r>
              <a:rPr lang="zh-CN" altLang="en-US" spc="-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）假如以后需要增加新的指令，如何才能尽可能少修改原有的代码？</a:t>
            </a:r>
            <a:endParaRPr lang="zh-CN" altLang="en-US" spc="-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pc="-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pc="-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pc="-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）假如以后需要在原有指令中增加新的参数，</a:t>
            </a:r>
            <a:r>
              <a:rPr lang="zh-CN" altLang="en-US" spc="-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如何才能尽可能少修改原有的代码？</a:t>
            </a:r>
            <a:endParaRPr lang="zh-CN" altLang="en-US" spc="-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图片 4"/>
          <p:cNvPicPr/>
          <p:nvPr/>
        </p:nvPicPr>
        <p:blipFill>
          <a:blip r:embed="rId1"/>
          <a:stretch>
            <a:fillRect/>
          </a:stretch>
        </p:blipFill>
        <p:spPr>
          <a:xfrm>
            <a:off x="5069880" y="923400"/>
            <a:ext cx="7619400" cy="7340040"/>
          </a:xfrm>
          <a:prstGeom prst="rect">
            <a:avLst/>
          </a:prstGeom>
          <a:ln>
            <a:noFill/>
          </a:ln>
        </p:spPr>
      </p:pic>
      <p:sp>
        <p:nvSpPr>
          <p:cNvPr id="105" name="CustomShape 1"/>
          <p:cNvSpPr/>
          <p:nvPr/>
        </p:nvSpPr>
        <p:spPr>
          <a:xfrm>
            <a:off x="1405800" y="1762920"/>
            <a:ext cx="415800" cy="3852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100" b="1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en-US" sz="41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4100" b="1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sz="41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4100" b="1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en-US" sz="41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4100" b="1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41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4100" b="1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endParaRPr lang="en-US" sz="41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4100" b="1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4100" b="0" strike="noStrike" spc="-1">
              <a:latin typeface="Arial" panose="020B0604020202020204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1404000" y="1019880"/>
            <a:ext cx="198108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Contents</a:t>
            </a:r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107" name="CustomShape 3"/>
          <p:cNvSpPr/>
          <p:nvPr/>
        </p:nvSpPr>
        <p:spPr>
          <a:xfrm>
            <a:off x="1822320" y="1964160"/>
            <a:ext cx="3915360" cy="43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为什么需要关注编码风格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08" name="CustomShape 4"/>
          <p:cNvSpPr/>
          <p:nvPr/>
        </p:nvSpPr>
        <p:spPr>
          <a:xfrm>
            <a:off x="1822320" y="2588760"/>
            <a:ext cx="3246840" cy="43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让代码更易理解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09" name="CustomShape 5"/>
          <p:cNvSpPr/>
          <p:nvPr/>
        </p:nvSpPr>
        <p:spPr>
          <a:xfrm>
            <a:off x="1822320" y="3213000"/>
            <a:ext cx="3763080" cy="43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让代码更易于调试/测试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10" name="CustomShape 6"/>
          <p:cNvSpPr/>
          <p:nvPr/>
        </p:nvSpPr>
        <p:spPr>
          <a:xfrm>
            <a:off x="1822320" y="3837240"/>
            <a:ext cx="4101480" cy="799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让代码更易于修改/复用/扩展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11" name="CustomShape 7"/>
          <p:cNvSpPr/>
          <p:nvPr/>
        </p:nvSpPr>
        <p:spPr>
          <a:xfrm>
            <a:off x="1822320" y="4461840"/>
            <a:ext cx="3246840" cy="43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让代码更健壮</a:t>
            </a:r>
            <a:endParaRPr lang="en-US" sz="2400" b="0" strike="noStrike" spc="-1">
              <a:latin typeface="Arial" panose="020B0604020202020204"/>
            </a:endParaRPr>
          </a:p>
        </p:txBody>
      </p:sp>
      <p:pic>
        <p:nvPicPr>
          <p:cNvPr id="112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sp>
        <p:nvSpPr>
          <p:cNvPr id="113" name="CustomShape 8"/>
          <p:cNvSpPr/>
          <p:nvPr/>
        </p:nvSpPr>
        <p:spPr>
          <a:xfrm>
            <a:off x="1821685" y="5066975"/>
            <a:ext cx="3246840" cy="43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1F4E79"/>
                </a:solidFill>
                <a:latin typeface="微软雅黑" panose="020B0503020204020204" charset="-122"/>
                <a:ea typeface="微软雅黑" panose="020B0503020204020204" charset="-122"/>
              </a:rPr>
              <a:t>总结</a:t>
            </a:r>
            <a:endParaRPr lang="en-US" sz="24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 rot="10800000">
            <a:off x="720" y="0"/>
            <a:ext cx="12191400" cy="6857280"/>
          </a:xfrm>
          <a:prstGeom prst="rect">
            <a:avLst/>
          </a:prstGeom>
          <a:gradFill rotWithShape="0">
            <a:gsLst>
              <a:gs pos="0">
                <a:srgbClr val="22A725"/>
              </a:gs>
              <a:gs pos="90000">
                <a:srgbClr val="1B41A6"/>
              </a:gs>
            </a:gsLst>
            <a:lin ang="189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6" name="图片 10"/>
          <p:cNvPicPr/>
          <p:nvPr/>
        </p:nvPicPr>
        <p:blipFill>
          <a:blip r:embed="rId1"/>
          <a:stretch>
            <a:fillRect/>
          </a:stretch>
        </p:blipFill>
        <p:spPr>
          <a:xfrm>
            <a:off x="4593600" y="1118880"/>
            <a:ext cx="7619400" cy="7340040"/>
          </a:xfrm>
          <a:prstGeom prst="rect">
            <a:avLst/>
          </a:prstGeom>
          <a:ln>
            <a:noFill/>
          </a:ln>
        </p:spPr>
      </p:pic>
      <p:sp>
        <p:nvSpPr>
          <p:cNvPr id="117" name="CustomShape 2"/>
          <p:cNvSpPr/>
          <p:nvPr/>
        </p:nvSpPr>
        <p:spPr>
          <a:xfrm>
            <a:off x="460440" y="1815840"/>
            <a:ext cx="5941800" cy="67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1. 为什么要关注编码风格</a:t>
            </a:r>
            <a:endParaRPr lang="en-US" sz="4000" b="0" strike="noStrike" spc="-1">
              <a:latin typeface="Arial" panose="020B0604020202020204"/>
            </a:endParaRPr>
          </a:p>
        </p:txBody>
      </p:sp>
      <p:sp>
        <p:nvSpPr>
          <p:cNvPr id="118" name="Line 3"/>
          <p:cNvSpPr/>
          <p:nvPr/>
        </p:nvSpPr>
        <p:spPr>
          <a:xfrm>
            <a:off x="479880" y="2678760"/>
            <a:ext cx="11232000" cy="32040"/>
          </a:xfrm>
          <a:prstGeom prst="line">
            <a:avLst/>
          </a:prstGeom>
          <a:ln w="1908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9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948816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120" name="图片 12"/>
          <p:cNvPicPr/>
          <p:nvPr/>
        </p:nvPicPr>
        <p:blipFill>
          <a:blip r:embed="rId3"/>
          <a:stretch>
            <a:fillRect/>
          </a:stretch>
        </p:blipFill>
        <p:spPr>
          <a:xfrm>
            <a:off x="10068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121" name="图片 13"/>
          <p:cNvPicPr/>
          <p:nvPr/>
        </p:nvPicPr>
        <p:blipFill>
          <a:blip r:embed="rId4"/>
          <a:stretch>
            <a:fillRect/>
          </a:stretch>
        </p:blipFill>
        <p:spPr>
          <a:xfrm>
            <a:off x="1064952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122" name="图片 14"/>
          <p:cNvPicPr/>
          <p:nvPr/>
        </p:nvPicPr>
        <p:blipFill>
          <a:blip r:embed="rId5"/>
          <a:stretch>
            <a:fillRect/>
          </a:stretch>
        </p:blipFill>
        <p:spPr>
          <a:xfrm>
            <a:off x="11229840" y="2115720"/>
            <a:ext cx="429480" cy="429480"/>
          </a:xfrm>
          <a:prstGeom prst="rect">
            <a:avLst/>
          </a:prstGeom>
          <a:ln>
            <a:noFill/>
          </a:ln>
        </p:spPr>
      </p:pic>
      <p:pic>
        <p:nvPicPr>
          <p:cNvPr id="123" name="图片 15"/>
          <p:cNvPicPr/>
          <p:nvPr/>
        </p:nvPicPr>
        <p:blipFill>
          <a:blip r:embed="rId6"/>
          <a:stretch>
            <a:fillRect/>
          </a:stretch>
        </p:blipFill>
        <p:spPr>
          <a:xfrm>
            <a:off x="9816480" y="5725440"/>
            <a:ext cx="1843200" cy="595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878040" y="854640"/>
            <a:ext cx="622476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下面这个for循环到底在干什么？</a:t>
            </a:r>
            <a:endParaRPr lang="en-US" sz="3200" b="0" strike="noStrike" spc="-1">
              <a:latin typeface="Arial" panose="020B0604020202020204"/>
            </a:endParaRPr>
          </a:p>
        </p:txBody>
      </p:sp>
      <p:pic>
        <p:nvPicPr>
          <p:cNvPr id="125" name="图片 27"/>
          <p:cNvPicPr/>
          <p:nvPr/>
        </p:nvPicPr>
        <p:blipFill>
          <a:blip r:embed="rId1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pic>
        <p:nvPicPr>
          <p:cNvPr id="126" name="图片 11267"/>
          <p:cNvPicPr/>
          <p:nvPr/>
        </p:nvPicPr>
        <p:blipFill>
          <a:blip r:embed="rId2"/>
          <a:stretch>
            <a:fillRect/>
          </a:stretch>
        </p:blipFill>
        <p:spPr>
          <a:xfrm>
            <a:off x="978480" y="1806120"/>
            <a:ext cx="9146520" cy="4607640"/>
          </a:xfrm>
          <a:prstGeom prst="rect">
            <a:avLst/>
          </a:prstGeom>
          <a:ln w="936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973440" y="474840"/>
            <a:ext cx="786852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下面这个这段代码大家知道有几个问题吗？</a:t>
            </a:r>
            <a:endParaRPr lang="en-US" sz="3200" b="0" strike="noStrike" spc="-1">
              <a:latin typeface="Arial" panose="020B0604020202020204"/>
            </a:endParaRPr>
          </a:p>
        </p:txBody>
      </p:sp>
      <p:pic>
        <p:nvPicPr>
          <p:cNvPr id="128" name="图片 27"/>
          <p:cNvPicPr/>
          <p:nvPr/>
        </p:nvPicPr>
        <p:blipFill>
          <a:blip r:embed="rId1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pic>
        <p:nvPicPr>
          <p:cNvPr id="129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803880" y="1323360"/>
            <a:ext cx="5269680" cy="5154120"/>
          </a:xfrm>
          <a:prstGeom prst="rect">
            <a:avLst/>
          </a:prstGeom>
          <a:ln w="9360">
            <a:noFill/>
          </a:ln>
        </p:spPr>
      </p:pic>
      <p:pic>
        <p:nvPicPr>
          <p:cNvPr id="130" name="图片 3"/>
          <p:cNvPicPr/>
          <p:nvPr/>
        </p:nvPicPr>
        <p:blipFill>
          <a:blip r:embed="rId3"/>
          <a:stretch>
            <a:fillRect/>
          </a:stretch>
        </p:blipFill>
        <p:spPr>
          <a:xfrm>
            <a:off x="6074280" y="1323000"/>
            <a:ext cx="5269680" cy="2657880"/>
          </a:xfrm>
          <a:prstGeom prst="rect">
            <a:avLst/>
          </a:prstGeom>
          <a:ln w="9360">
            <a:noFill/>
          </a:ln>
        </p:spPr>
      </p:pic>
      <p:pic>
        <p:nvPicPr>
          <p:cNvPr id="131" name="图片 2"/>
          <p:cNvPicPr/>
          <p:nvPr/>
        </p:nvPicPr>
        <p:blipFill>
          <a:blip r:embed="rId4"/>
          <a:stretch>
            <a:fillRect/>
          </a:stretch>
        </p:blipFill>
        <p:spPr>
          <a:xfrm>
            <a:off x="6074280" y="4092120"/>
            <a:ext cx="5271120" cy="1976040"/>
          </a:xfrm>
          <a:prstGeom prst="rect">
            <a:avLst/>
          </a:prstGeom>
          <a:ln w="936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857635" y="355530"/>
            <a:ext cx="6279840" cy="55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68760" tIns="34200" rIns="68760" bIns="342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B4F85"/>
                </a:solidFill>
                <a:latin typeface="微软雅黑" panose="020B0503020204020204" charset="-122"/>
                <a:ea typeface="微软雅黑" panose="020B0503020204020204" charset="-122"/>
              </a:rPr>
              <a:t>大家知道8个问题意味着什么吗？</a:t>
            </a:r>
            <a:endParaRPr lang="en-US" sz="3200" b="0" strike="noStrike" spc="-1">
              <a:latin typeface="Arial" panose="020B0604020202020204"/>
            </a:endParaRPr>
          </a:p>
        </p:txBody>
      </p:sp>
      <p:pic>
        <p:nvPicPr>
          <p:cNvPr id="133" name="图片 27"/>
          <p:cNvPicPr/>
          <p:nvPr/>
        </p:nvPicPr>
        <p:blipFill>
          <a:blip r:embed="rId1"/>
          <a:stretch>
            <a:fillRect/>
          </a:stretch>
        </p:blipFill>
        <p:spPr>
          <a:xfrm>
            <a:off x="10389240" y="222480"/>
            <a:ext cx="1557360" cy="537120"/>
          </a:xfrm>
          <a:prstGeom prst="rect">
            <a:avLst/>
          </a:prstGeom>
          <a:ln>
            <a:noFill/>
          </a:ln>
        </p:spPr>
      </p:pic>
      <p:graphicFrame>
        <p:nvGraphicFramePr>
          <p:cNvPr id="134" name="Table 2"/>
          <p:cNvGraphicFramePr/>
          <p:nvPr/>
        </p:nvGraphicFramePr>
        <p:xfrm>
          <a:off x="978480" y="990490"/>
          <a:ext cx="9410400" cy="5637720"/>
        </p:xfrm>
        <a:graphic>
          <a:graphicData uri="http://schemas.openxmlformats.org/drawingml/2006/table">
            <a:tbl>
              <a:tblPr/>
              <a:tblGrid>
                <a:gridCol w="424800"/>
                <a:gridCol w="7826040"/>
                <a:gridCol w="1159560"/>
              </a:tblGrid>
              <a:tr h="426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编号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solidFill>
                      <a:srgbClr val="D7D7D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问题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solidFill>
                      <a:srgbClr val="D7D7D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级别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solidFill>
                      <a:srgbClr val="D7D7D7"/>
                    </a:solidFill>
                  </a:tcPr>
                </a:tc>
              </a:tr>
              <a:tr h="426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L8265：使用静态局部变量做缓冲，并且返回该变量地址供其它代码使用，容易引入并发或重入问题（即第二次调用SyslogGetXmlResult会覆盖第一次的结果）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2-Medium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</a:tr>
              <a:tr h="426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L8271：通过匹配起止标识的方法解析XML是不严格的做法，容易引入错误。比如在该文件的其它部分出现类似&lt;url&gt;这样的串，会导致程序意外错误。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3-High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</a:tr>
              <a:tr h="426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L8285：没有检查输入的长度，当输入异常时，url_len可能超过str的大小(2048byte)，会导致内存溢出问题。违反checklist C&amp;C++/exception/data（未对外部数据做合法性检查）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3-High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</a:tr>
              <a:tr h="6397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L8269: 效率差，memset(str, 0, sizeof(str))是多余操作，而且是个费时的操作，极大程度的浪费执行效率，改成str[0]=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 panose="020F0502020204030204"/>
                          <a:ea typeface="宋体" panose="02010600030101010101" pitchFamily="2" charset="-122"/>
                        </a:rPr>
                        <a:t>’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\0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 panose="020F0502020204030204"/>
                          <a:ea typeface="宋体" panose="02010600030101010101" pitchFamily="2" charset="-122"/>
                        </a:rPr>
                        <a:t>’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即可。因为L8285的memcpy会对str做重置处理，所以L8269处的memset没有意义。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 panose="020F0502020204030204"/>
                          <a:ea typeface="宋体" panose="02010600030101010101" pitchFamily="2" charset="-122"/>
                        </a:rPr>
                        <a:t> 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2-Medium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</a:tr>
              <a:tr h="426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L8284: strlen(start)-strlen(end)是非常低效的做法，用end-start就可以达成完全相同的效果，前者需要遍历两次字符串，但后者就是一个减法指令操作而已。效率相差巨大。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2-Medium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</a:tr>
              <a:tr h="426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SyslogGetXmlResult没有区分正常返回和异常返回，调用者无法区分无&lt;url&gt; tag还是该tag为空串。仅仅通过LOGDEBUG输出错误信息是不够的。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2-Medium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</a:tr>
              <a:tr h="426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SyslogGetXmlResult修改后field参数没有用到，而是固定采用了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 panose="020F0502020204030204"/>
                          <a:ea typeface="宋体" panose="02010600030101010101" pitchFamily="2" charset="-122"/>
                        </a:rPr>
                        <a:t>”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url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 panose="020F0502020204030204"/>
                          <a:ea typeface="宋体" panose="02010600030101010101" pitchFamily="2" charset="-122"/>
                        </a:rPr>
                        <a:t>”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作为field参数的值，部分调用传递的其它field（如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 panose="020F0502020204030204"/>
                          <a:ea typeface="宋体" panose="02010600030101010101" pitchFamily="2" charset="-122"/>
                        </a:rPr>
                        <a:t>”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virus_type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 panose="020F0502020204030204"/>
                          <a:ea typeface="宋体" panose="02010600030101010101" pitchFamily="2" charset="-122"/>
                        </a:rPr>
                        <a:t>”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，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 panose="020F0502020204030204"/>
                          <a:ea typeface="宋体" panose="02010600030101010101" pitchFamily="2" charset="-122"/>
                        </a:rPr>
                        <a:t>”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virus_name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 panose="020F0502020204030204"/>
                          <a:ea typeface="宋体" panose="02010600030101010101" pitchFamily="2" charset="-122"/>
                        </a:rPr>
                        <a:t>”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）将无法取得预期结果。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3-High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</a:tr>
              <a:tr h="12790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这个版本(AF7.5.0)改了xml解析方法，但新方法比旧方法问题更多。这几个问题在新旧方法里都存在：使用局部静态变量地址作为返回值的问题，有并发或重入问题；memset初始化字符串效率低；固定返回str地址，调用者无法区分异常情况；只在旧方法里存在的问题：1）由于strncpy(str, content.c_str(), sizeof(str)-1)会复制sizeof(str)-1个字符，如果content字符串不够长，则以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 panose="020F0502020204030204"/>
                          <a:ea typeface="宋体" panose="02010600030101010101" pitchFamily="2" charset="-122"/>
                        </a:rPr>
                        <a:t>’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\0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 panose="020F0502020204030204"/>
                          <a:ea typeface="宋体" panose="02010600030101010101" pitchFamily="2" charset="-122"/>
                        </a:rPr>
                        <a:t>’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填充，这浪费时间。用strsafe里的strcpy_n或标准库的snprintf替代即可。 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2-Medium</a:t>
                      </a:r>
                      <a:endParaRPr lang="en-US" sz="1400" b="0" strike="noStrike" spc="-1">
                        <a:latin typeface="Arial" panose="020B0604020202020204"/>
                      </a:endParaRPr>
                    </a:p>
                  </a:txBody>
                  <a:tcPr marL="68400" marR="68400">
                    <a:lnL w="12240">
                      <a:solidFill>
                        <a:srgbClr val="080000"/>
                      </a:solidFill>
                    </a:lnL>
                    <a:lnR w="12240">
                      <a:solidFill>
                        <a:srgbClr val="080000"/>
                      </a:solidFill>
                    </a:lnR>
                    <a:lnT w="12240">
                      <a:solidFill>
                        <a:srgbClr val="080000"/>
                      </a:solidFill>
                    </a:lnT>
                    <a:lnB w="12240">
                      <a:solidFill>
                        <a:srgbClr val="08000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6521</Words>
  <Application>WPS 演示</Application>
  <PresentationFormat>宽屏</PresentationFormat>
  <Paragraphs>677</Paragraphs>
  <Slides>45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45</vt:i4>
      </vt:variant>
    </vt:vector>
  </HeadingPairs>
  <TitlesOfParts>
    <vt:vector size="60" baseType="lpstr">
      <vt:lpstr>Arial</vt:lpstr>
      <vt:lpstr>宋体</vt:lpstr>
      <vt:lpstr>Wingdings</vt:lpstr>
      <vt:lpstr>Arial</vt:lpstr>
      <vt:lpstr>Symbol</vt:lpstr>
      <vt:lpstr>Times New Roman</vt:lpstr>
      <vt:lpstr>微软雅黑</vt:lpstr>
      <vt:lpstr>微软雅黑</vt:lpstr>
      <vt:lpstr>Calibri</vt:lpstr>
      <vt:lpstr>DejaVu Sans</vt:lpstr>
      <vt:lpstr>Arial Unicode MS</vt:lpstr>
      <vt:lpstr>等线</vt:lpstr>
      <vt:lpstr>DejaVu Sans</vt:lpstr>
      <vt:lpstr>Office Theme</vt:lpstr>
      <vt:lpstr>Office Theme</vt:lpstr>
      <vt:lpstr>讲师介绍</vt:lpstr>
      <vt:lpstr>课程安排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代码审核评分标准</vt:lpstr>
      <vt:lpstr>代码审核评分标准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统一代码风格：命名风格 </vt:lpstr>
      <vt:lpstr>统一代码风格：缩进风格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office1982</dc:creator>
  <cp:lastModifiedBy>czq</cp:lastModifiedBy>
  <cp:revision>679</cp:revision>
  <dcterms:created xsi:type="dcterms:W3CDTF">2022-06-05T12:53:00Z</dcterms:created>
  <dcterms:modified xsi:type="dcterms:W3CDTF">2022-06-10T13:03:09Z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KSOProductBuildVer">
    <vt:lpwstr>2052-11.1.0.9208</vt:lpwstr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宽屏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38</vt:i4>
  </property>
</Properties>
</file>